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58" r:id="rId4"/>
    <p:sldId id="257" r:id="rId5"/>
    <p:sldId id="266" r:id="rId6"/>
    <p:sldId id="259" r:id="rId7"/>
    <p:sldId id="260" r:id="rId8"/>
    <p:sldId id="262" r:id="rId9"/>
    <p:sldId id="264" r:id="rId10"/>
    <p:sldId id="271" r:id="rId11"/>
    <p:sldId id="268" r:id="rId12"/>
    <p:sldId id="261" r:id="rId13"/>
    <p:sldId id="270" r:id="rId14"/>
    <p:sldId id="265" r:id="rId15"/>
  </p:sldIdLst>
  <p:sldSz cx="9144000" cy="5143500" type="screen16x9"/>
  <p:notesSz cx="9872663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br0092" initials="c" lastIdx="1" clrIdx="0">
    <p:extLst>
      <p:ext uri="{19B8F6BF-5375-455C-9EA6-DF929625EA0E}">
        <p15:presenceInfo xmlns:p15="http://schemas.microsoft.com/office/powerpoint/2012/main" userId="S-1-5-21-2840558045-1228068954-2929345725-1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7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1C4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319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7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7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555" y="507035"/>
            <a:ext cx="8368889" cy="394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9781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5525" y="902709"/>
            <a:ext cx="8396605" cy="2359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01C4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ertificacompetenze.unioncamere.it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formazionelavoro@br.camcom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br.camcom.it/servizi-e-modulistica/formazione-lavoro/azioni-realizzate-anno-20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scuolalavoro.registroimprese.it/rasl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ebtelemaco.infocamere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.camcom.it/sites/default/files/contenuto_redazione/webtelemaco_-2_istruzioni_tecniche_caricamento_3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telemaco.infocamere.it/" TargetMode="External"/><Relationship Id="rId4" Type="http://schemas.openxmlformats.org/officeDocument/2006/relationships/hyperlink" Target="https://formazionedigitale.infocamere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690620" algn="l">
              <a:lnSpc>
                <a:spcPct val="100000"/>
              </a:lnSpc>
              <a:spcBef>
                <a:spcPts val="120"/>
              </a:spcBef>
            </a:pPr>
            <a:r>
              <a:rPr spc="-25" dirty="0"/>
              <a:t>F</a:t>
            </a:r>
            <a:r>
              <a:rPr spc="-70" dirty="0"/>
              <a:t>ORMAZIONE</a:t>
            </a:r>
            <a:r>
              <a:rPr spc="-120" dirty="0"/>
              <a:t> </a:t>
            </a:r>
            <a:r>
              <a:rPr spc="-40" dirty="0"/>
              <a:t>L</a:t>
            </a:r>
            <a:r>
              <a:rPr spc="-60" dirty="0"/>
              <a:t>A</a:t>
            </a:r>
            <a:r>
              <a:rPr spc="-40" dirty="0"/>
              <a:t>V</a:t>
            </a:r>
            <a:r>
              <a:rPr spc="-25" dirty="0"/>
              <a:t>ORO</a:t>
            </a:r>
            <a:r>
              <a:rPr spc="-125" dirty="0"/>
              <a:t> </a:t>
            </a:r>
            <a:r>
              <a:rPr spc="-155" dirty="0">
                <a:solidFill>
                  <a:srgbClr val="101C49"/>
                </a:solidFill>
              </a:rPr>
              <a:t>2</a:t>
            </a:r>
            <a:r>
              <a:rPr spc="-175" dirty="0">
                <a:solidFill>
                  <a:srgbClr val="101C49"/>
                </a:solidFill>
              </a:rPr>
              <a:t>0</a:t>
            </a:r>
            <a:r>
              <a:rPr spc="-265" dirty="0">
                <a:solidFill>
                  <a:srgbClr val="101C49"/>
                </a:solidFill>
              </a:rPr>
              <a:t>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6620" y="1216854"/>
            <a:ext cx="8368889" cy="22765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7180">
              <a:lnSpc>
                <a:spcPct val="100800"/>
              </a:lnSpc>
              <a:spcBef>
                <a:spcPts val="95"/>
              </a:spcBef>
            </a:pPr>
            <a:endParaRPr lang="it-IT" sz="2400" b="1" spc="-20" dirty="0">
              <a:solidFill>
                <a:srgbClr val="101C49"/>
              </a:solidFill>
              <a:latin typeface="Verdana"/>
              <a:cs typeface="Verdana"/>
            </a:endParaRPr>
          </a:p>
          <a:p>
            <a:pPr marL="12700" marR="297180">
              <a:lnSpc>
                <a:spcPct val="100800"/>
              </a:lnSpc>
              <a:spcBef>
                <a:spcPts val="95"/>
              </a:spcBef>
            </a:pPr>
            <a:endParaRPr lang="it-IT" sz="2400" b="1" spc="-20" dirty="0">
              <a:solidFill>
                <a:srgbClr val="101C49"/>
              </a:solidFill>
              <a:latin typeface="Verdana"/>
              <a:cs typeface="Verdana"/>
            </a:endParaRPr>
          </a:p>
          <a:p>
            <a:pPr marL="12700" marR="297180">
              <a:lnSpc>
                <a:spcPct val="100800"/>
              </a:lnSpc>
              <a:spcBef>
                <a:spcPts val="95"/>
              </a:spcBef>
            </a:pPr>
            <a:r>
              <a:rPr sz="2400" b="1" spc="-20" dirty="0">
                <a:solidFill>
                  <a:srgbClr val="101C49"/>
                </a:solidFill>
                <a:latin typeface="Verdana"/>
                <a:cs typeface="Verdana"/>
              </a:rPr>
              <a:t>Bando</a:t>
            </a:r>
            <a:r>
              <a:rPr sz="2400" b="1" spc="-13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2400" b="1" spc="-35" dirty="0" err="1">
                <a:solidFill>
                  <a:srgbClr val="997818"/>
                </a:solidFill>
                <a:latin typeface="Verdana"/>
                <a:cs typeface="Verdana"/>
              </a:rPr>
              <a:t>certiﬁcazione</a:t>
            </a:r>
            <a:r>
              <a:rPr sz="2400" b="1" spc="-35" dirty="0">
                <a:solidFill>
                  <a:srgbClr val="997818"/>
                </a:solidFill>
                <a:latin typeface="Verdana"/>
                <a:cs typeface="Verdana"/>
              </a:rPr>
              <a:t> </a:t>
            </a:r>
            <a:r>
              <a:rPr sz="2400" b="1" spc="-805" dirty="0">
                <a:solidFill>
                  <a:srgbClr val="997818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997818"/>
                </a:solidFill>
                <a:latin typeface="Verdana"/>
                <a:cs typeface="Verdana"/>
              </a:rPr>
              <a:t>competenze</a:t>
            </a:r>
            <a:endParaRPr sz="2400" dirty="0">
              <a:latin typeface="Verdana"/>
              <a:cs typeface="Verdana"/>
            </a:endParaRPr>
          </a:p>
          <a:p>
            <a:pPr marL="12700" marR="5080" algn="just">
              <a:lnSpc>
                <a:spcPct val="117400"/>
              </a:lnSpc>
              <a:spcBef>
                <a:spcPts val="1010"/>
              </a:spcBef>
            </a:pPr>
            <a:r>
              <a:rPr sz="1900" dirty="0">
                <a:solidFill>
                  <a:srgbClr val="101C49"/>
                </a:solidFill>
                <a:latin typeface="Verdana"/>
                <a:cs typeface="Verdana"/>
              </a:rPr>
              <a:t>Contributi alle imprese per  promuovere percorsi per le  competenze trasversali e  l’orientamento (pcto) e la certiﬁcazione  delle competenze.</a:t>
            </a:r>
            <a:endParaRPr sz="1900" dirty="0">
              <a:latin typeface="Verdana"/>
              <a:cs typeface="Verdana"/>
            </a:endParaRPr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5FC69CEB-3E51-4D08-83E5-35634D9D2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26" y="4386122"/>
            <a:ext cx="1920875" cy="50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821" y="803245"/>
            <a:ext cx="3653023" cy="1023998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180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25"/>
              </a:spcBef>
            </a:pPr>
            <a:r>
              <a:rPr sz="1500" b="1" spc="-25" dirty="0">
                <a:solidFill>
                  <a:srgbClr val="FFFFFF"/>
                </a:solidFill>
                <a:latin typeface="Verdana"/>
                <a:cs typeface="Verdana"/>
              </a:rPr>
              <a:t>MODEL</a:t>
            </a:r>
            <a:r>
              <a:rPr sz="1500" b="1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BASE</a:t>
            </a:r>
            <a:endParaRPr sz="1500" dirty="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20"/>
              </a:spcBef>
            </a:pP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GENER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TELEM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ﬁrmato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digitalmente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dell’impresa</a:t>
            </a:r>
            <a:endParaRPr sz="900" dirty="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partecipante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 err="1">
                <a:solidFill>
                  <a:srgbClr val="FFFFFF"/>
                </a:solidFill>
                <a:latin typeface="Verdana"/>
                <a:cs typeface="Verdana"/>
              </a:rPr>
              <a:t>soggetto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 err="1">
                <a:solidFill>
                  <a:srgbClr val="FFFFFF"/>
                </a:solidFill>
                <a:latin typeface="Verdana"/>
                <a:cs typeface="Verdana"/>
              </a:rPr>
              <a:t>delegato</a:t>
            </a:r>
            <a:endParaRPr lang="it-IT" sz="900" spc="1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822" y="1927498"/>
            <a:ext cx="3679006" cy="1018869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201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sz="1500" b="1" spc="-20" dirty="0">
                <a:solidFill>
                  <a:srgbClr val="FFFFFF"/>
                </a:solidFill>
                <a:latin typeface="Verdana"/>
                <a:cs typeface="Verdana"/>
              </a:rPr>
              <a:t>MODU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170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Verdana"/>
                <a:cs typeface="Verdana"/>
              </a:rPr>
              <a:t>DOMAN</a:t>
            </a:r>
            <a:r>
              <a:rPr sz="1500" b="1" spc="-3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00" b="1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500" dirty="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15"/>
              </a:spcBef>
            </a:pP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110" dirty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r>
              <a:rPr sz="1100" spc="6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10" dirty="0">
                <a:solidFill>
                  <a:srgbClr val="FFFFFF"/>
                </a:solidFill>
                <a:latin typeface="Verdana"/>
                <a:cs typeface="Verdana"/>
              </a:rPr>
              <a:t>’IM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RESA</a:t>
            </a: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900" spc="-25" dirty="0" err="1">
                <a:solidFill>
                  <a:srgbClr val="FFFFFF"/>
                </a:solidFill>
                <a:latin typeface="Verdana"/>
                <a:cs typeface="Verdana"/>
              </a:rPr>
              <a:t>ﬁ</a:t>
            </a:r>
            <a:r>
              <a:rPr sz="900" spc="-30" dirty="0" err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900" spc="30" dirty="0" err="1">
                <a:solidFill>
                  <a:srgbClr val="FFFFFF"/>
                </a:solidFill>
                <a:latin typeface="Verdana"/>
                <a:cs typeface="Verdana"/>
              </a:rPr>
              <a:t>ma</a:t>
            </a:r>
            <a:r>
              <a:rPr sz="900" spc="-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900" spc="15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9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 err="1">
                <a:solidFill>
                  <a:srgbClr val="FFFFFF"/>
                </a:solidFill>
                <a:latin typeface="Verdana"/>
                <a:cs typeface="Verdana"/>
              </a:rPr>
              <a:t>dell’impresa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 err="1">
                <a:solidFill>
                  <a:srgbClr val="FFFFFF"/>
                </a:solidFill>
                <a:latin typeface="Verdana"/>
                <a:cs typeface="Verdana"/>
              </a:rPr>
              <a:t>partecipante</a:t>
            </a:r>
            <a:endParaRPr lang="it-IT" sz="900" spc="5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9605" y="2023147"/>
            <a:ext cx="3720074" cy="877163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017269">
              <a:lnSpc>
                <a:spcPct val="100000"/>
              </a:lnSpc>
            </a:pPr>
            <a:r>
              <a:rPr sz="1500" b="1" spc="-60" dirty="0">
                <a:solidFill>
                  <a:srgbClr val="FFFFFF"/>
                </a:solidFill>
                <a:latin typeface="Verdana"/>
                <a:cs typeface="Verdana"/>
              </a:rPr>
              <a:t>CONVENZIONE</a:t>
            </a:r>
            <a:endParaRPr sz="1500" dirty="0">
              <a:latin typeface="Verdana"/>
              <a:cs typeface="Verdana"/>
            </a:endParaRPr>
          </a:p>
          <a:p>
            <a:pPr marL="341630">
              <a:lnSpc>
                <a:spcPct val="100000"/>
              </a:lnSpc>
              <a:spcBef>
                <a:spcPts val="320"/>
              </a:spcBef>
            </a:pP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stipulata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l’Istitu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olasti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5" dirty="0" err="1">
                <a:solidFill>
                  <a:srgbClr val="FFFFFF"/>
                </a:solidFill>
                <a:latin typeface="Verdana"/>
                <a:cs typeface="Verdana"/>
              </a:rPr>
              <a:t>l’imp</a:t>
            </a:r>
            <a:r>
              <a:rPr sz="1100" spc="-10" dirty="0" err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15" dirty="0" err="1">
                <a:solidFill>
                  <a:srgbClr val="FFFFFF"/>
                </a:solidFill>
                <a:latin typeface="Verdana"/>
                <a:cs typeface="Verdana"/>
              </a:rPr>
              <a:t>esa</a:t>
            </a:r>
            <a:endParaRPr lang="it-IT" sz="1100" spc="-15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341630">
              <a:lnSpc>
                <a:spcPct val="100000"/>
              </a:lnSpc>
              <a:spcBef>
                <a:spcPts val="320"/>
              </a:spcBef>
            </a:pPr>
            <a:endParaRPr sz="11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9605" y="832336"/>
            <a:ext cx="3679006" cy="1126590"/>
          </a:xfrm>
          <a:prstGeom prst="rect">
            <a:avLst/>
          </a:prstGeom>
          <a:solidFill>
            <a:srgbClr val="997818"/>
          </a:solidFill>
        </p:spPr>
        <p:txBody>
          <a:bodyPr vert="horz" wrap="square" lIns="0" tIns="94615" rIns="0" bIns="0" rtlCol="0">
            <a:spAutoFit/>
          </a:bodyPr>
          <a:lstStyle/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sz="15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</a:t>
            </a:r>
            <a:r>
              <a:rPr sz="15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V</a:t>
            </a:r>
            <a:r>
              <a:rPr sz="15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EN</a:t>
            </a:r>
            <a:r>
              <a:rPr sz="1500" b="1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</a:t>
            </a:r>
            <a:r>
              <a:rPr sz="15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U</a:t>
            </a:r>
            <a:r>
              <a:rPr sz="15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ALE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Verdana"/>
                <a:cs typeface="Verdana"/>
              </a:rPr>
              <a:t>MODU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125" dirty="0">
                <a:solidFill>
                  <a:srgbClr val="FFFFFF"/>
                </a:solidFill>
                <a:latin typeface="Verdana"/>
                <a:cs typeface="Verdana"/>
              </a:rPr>
              <a:t>DI  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PROCURA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95" dirty="0">
                <a:solidFill>
                  <a:srgbClr val="FFFFFF"/>
                </a:solidFill>
                <a:latin typeface="Verdana"/>
                <a:cs typeface="Verdana"/>
              </a:rPr>
              <a:t>DELL’INTERMEDIARIO</a:t>
            </a:r>
            <a:endParaRPr sz="1500" dirty="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20"/>
              </a:spcBef>
            </a:pP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000" spc="100" dirty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r>
              <a:rPr sz="1000" spc="6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10" dirty="0">
                <a:solidFill>
                  <a:srgbClr val="FFFFFF"/>
                </a:solidFill>
                <a:latin typeface="Verdana"/>
                <a:cs typeface="Verdana"/>
              </a:rPr>
              <a:t>’IM</a:t>
            </a: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RESA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1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000" dirty="0">
              <a:latin typeface="Verdana"/>
              <a:cs typeface="Verdana"/>
            </a:endParaRPr>
          </a:p>
          <a:p>
            <a:pPr marL="111125" marR="102870" algn="ctr">
              <a:lnSpc>
                <a:spcPct val="100000"/>
              </a:lnSpc>
              <a:spcBef>
                <a:spcPts val="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ﬁrmato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digitalmente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dell’impresa </a:t>
            </a:r>
            <a:r>
              <a:rPr sz="9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20" dirty="0" err="1">
                <a:solidFill>
                  <a:srgbClr val="FFFFFF"/>
                </a:solidFill>
                <a:latin typeface="Verdana"/>
                <a:cs typeface="Verdana"/>
              </a:rPr>
              <a:t>sogge</a:t>
            </a:r>
            <a:r>
              <a:rPr sz="900" spc="-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900" spc="-10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900" spc="15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 err="1">
                <a:solidFill>
                  <a:srgbClr val="FFFFFF"/>
                </a:solidFill>
                <a:latin typeface="Verdana"/>
                <a:cs typeface="Verdana"/>
              </a:rPr>
              <a:t>delega</a:t>
            </a:r>
            <a:r>
              <a:rPr sz="900" spc="-10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900" spc="15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lang="it-IT" sz="900" spc="15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11125" marR="102870" algn="ctr">
              <a:lnSpc>
                <a:spcPct val="100000"/>
              </a:lnSpc>
              <a:spcBef>
                <a:spcPts val="5"/>
              </a:spcBef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324" y="217065"/>
            <a:ext cx="8322131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lang="it-IT" sz="2000" spc="-190" dirty="0">
                <a:solidFill>
                  <a:srgbClr val="101C49"/>
                </a:solidFill>
              </a:rPr>
              <a:t>–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lang="it-IT" sz="1400" spc="-60" dirty="0"/>
              <a:t>Documentazione per la presentazione della domanda</a:t>
            </a:r>
            <a:endParaRPr sz="1400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1CDC7CBC-BC4B-42B8-8121-CAC4B5A8FB9C}"/>
              </a:ext>
            </a:extLst>
          </p:cNvPr>
          <p:cNvSpPr txBox="1"/>
          <p:nvPr/>
        </p:nvSpPr>
        <p:spPr>
          <a:xfrm>
            <a:off x="853147" y="3049824"/>
            <a:ext cx="3629661" cy="664926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201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lang="it-IT" sz="1500" b="1" spc="-20" dirty="0">
                <a:solidFill>
                  <a:srgbClr val="FFFFFF"/>
                </a:solidFill>
                <a:latin typeface="Verdana"/>
                <a:cs typeface="Verdana"/>
              </a:rPr>
              <a:t>ATTESTAZIONE PAGAMENTO IMPOSTA DI BOLLO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43FBBE75-B88F-418C-8F36-0A6DF92B1C4C}"/>
              </a:ext>
            </a:extLst>
          </p:cNvPr>
          <p:cNvSpPr txBox="1"/>
          <p:nvPr/>
        </p:nvSpPr>
        <p:spPr>
          <a:xfrm>
            <a:off x="4639606" y="3141804"/>
            <a:ext cx="3720074" cy="1077859"/>
          </a:xfrm>
          <a:prstGeom prst="rect">
            <a:avLst/>
          </a:prstGeom>
          <a:solidFill>
            <a:srgbClr val="997818"/>
          </a:solidFill>
        </p:spPr>
        <p:txBody>
          <a:bodyPr vert="horz" wrap="square" lIns="0" tIns="94615" rIns="0" bIns="0" rtlCol="0">
            <a:spAutoFit/>
          </a:bodyPr>
          <a:lstStyle/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sz="15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</a:t>
            </a:r>
            <a:r>
              <a:rPr sz="15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V</a:t>
            </a:r>
            <a:r>
              <a:rPr sz="15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EN</a:t>
            </a:r>
            <a:r>
              <a:rPr sz="1500" b="1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</a:t>
            </a:r>
            <a:r>
              <a:rPr sz="15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U</a:t>
            </a:r>
            <a:r>
              <a:rPr sz="15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ALE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500" b="1" spc="-90" dirty="0">
                <a:solidFill>
                  <a:srgbClr val="FFFFFF"/>
                </a:solidFill>
                <a:latin typeface="Verdana"/>
                <a:cs typeface="Verdana"/>
              </a:rPr>
              <a:t> DICHIARAZIONE RATING DI LEGALITA’</a:t>
            </a:r>
          </a:p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lang="it-IT" sz="1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it-IT" sz="1000" spc="100" dirty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r>
              <a:rPr lang="it-IT" sz="1000" spc="6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it-IT" sz="1000" spc="-2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lang="it-IT" sz="1000" spc="-6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it-IT" sz="1000"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lang="it-IT"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000" spc="10" dirty="0">
                <a:solidFill>
                  <a:srgbClr val="FFFFFF"/>
                </a:solidFill>
                <a:latin typeface="Verdana"/>
                <a:cs typeface="Verdana"/>
              </a:rPr>
              <a:t>’IM</a:t>
            </a: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000" spc="5" dirty="0">
                <a:solidFill>
                  <a:srgbClr val="FFFFFF"/>
                </a:solidFill>
                <a:latin typeface="Verdana"/>
                <a:cs typeface="Verdana"/>
              </a:rPr>
              <a:t>RESA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40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000" spc="1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000" spc="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000" dirty="0">
              <a:latin typeface="Verdana"/>
              <a:cs typeface="Verdana"/>
            </a:endParaRPr>
          </a:p>
          <a:p>
            <a:pPr marL="111125" marR="102870" algn="ctr">
              <a:lnSpc>
                <a:spcPct val="100000"/>
              </a:lnSpc>
              <a:spcBef>
                <a:spcPts val="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ﬁrmato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digitalmente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 err="1">
                <a:solidFill>
                  <a:srgbClr val="FFFFFF"/>
                </a:solidFill>
                <a:latin typeface="Verdana"/>
                <a:cs typeface="Verdana"/>
              </a:rPr>
              <a:t>dell’impresa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lang="it-IT" sz="9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11125" marR="102870" algn="ctr">
              <a:lnSpc>
                <a:spcPct val="100000"/>
              </a:lnSpc>
              <a:spcBef>
                <a:spcPts val="5"/>
              </a:spcBef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A933AFF5-47A1-4E40-AFF0-F4EEF9A2CC4A}"/>
              </a:ext>
            </a:extLst>
          </p:cNvPr>
          <p:cNvSpPr txBox="1"/>
          <p:nvPr/>
        </p:nvSpPr>
        <p:spPr>
          <a:xfrm rot="10800000" flipV="1">
            <a:off x="829782" y="3805141"/>
            <a:ext cx="3653023" cy="1013739"/>
          </a:xfrm>
          <a:prstGeom prst="rect">
            <a:avLst/>
          </a:prstGeom>
          <a:solidFill>
            <a:srgbClr val="997818"/>
          </a:solidFill>
        </p:spPr>
        <p:txBody>
          <a:bodyPr vert="horz" wrap="square" lIns="0" tIns="94615" rIns="0" bIns="0" rtlCol="0">
            <a:spAutoFit/>
          </a:bodyPr>
          <a:lstStyle/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sz="15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</a:t>
            </a:r>
            <a:r>
              <a:rPr sz="15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V</a:t>
            </a:r>
            <a:r>
              <a:rPr sz="15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EN</a:t>
            </a:r>
            <a:r>
              <a:rPr sz="1500" b="1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</a:t>
            </a:r>
            <a:r>
              <a:rPr sz="15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U</a:t>
            </a:r>
            <a:r>
              <a:rPr sz="15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ALE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500" b="1" spc="-90" dirty="0">
                <a:solidFill>
                  <a:srgbClr val="FFFFFF"/>
                </a:solidFill>
                <a:latin typeface="Verdana"/>
                <a:cs typeface="Verdana"/>
              </a:rPr>
              <a:t>FOTOCOPIA DOCUMENTO D’IDENTITA’</a:t>
            </a:r>
          </a:p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lang="it-IT" sz="900" spc="5" dirty="0">
                <a:solidFill>
                  <a:srgbClr val="FFFFFF"/>
                </a:solidFill>
                <a:latin typeface="Verdana"/>
              </a:rPr>
              <a:t>Nell’ipotesi di firma non digitale  della domanda</a:t>
            </a:r>
          </a:p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endParaRPr lang="it-IT" sz="900" spc="5" dirty="0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7540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9674" y="1916921"/>
            <a:ext cx="7125970" cy="4938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it-IT" dirty="0">
              <a:highlight>
                <a:srgbClr val="FFFF00"/>
              </a:highlight>
            </a:endParaRPr>
          </a:p>
          <a:p>
            <a:pPr marL="12700" marR="5080">
              <a:lnSpc>
                <a:spcPct val="114999"/>
              </a:lnSpc>
              <a:spcBef>
                <a:spcPts val="100"/>
              </a:spcBef>
            </a:pPr>
            <a:endParaRPr lang="it-IT" sz="1200" dirty="0">
              <a:highlight>
                <a:srgbClr val="FFFF00"/>
              </a:highlight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9325" y="140865"/>
            <a:ext cx="818578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90" dirty="0">
                <a:solidFill>
                  <a:srgbClr val="101C49"/>
                </a:solidFill>
              </a:rPr>
              <a:t>-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sz="2000" spc="-210" dirty="0"/>
              <a:t>I</a:t>
            </a:r>
            <a:r>
              <a:rPr sz="2000" spc="-295" dirty="0"/>
              <a:t>n</a:t>
            </a:r>
            <a:r>
              <a:rPr sz="2000" spc="-85" dirty="0"/>
              <a:t>vio</a:t>
            </a:r>
            <a:r>
              <a:rPr sz="2000" spc="-120" dirty="0"/>
              <a:t> </a:t>
            </a:r>
            <a:r>
              <a:rPr sz="2000" spc="-70" dirty="0" err="1"/>
              <a:t>della</a:t>
            </a:r>
            <a:r>
              <a:rPr sz="2000" spc="-120" dirty="0"/>
              <a:t> </a:t>
            </a:r>
            <a:r>
              <a:rPr lang="it-IT" sz="2000" spc="-120" dirty="0"/>
              <a:t>Rendicontazione </a:t>
            </a:r>
            <a:endParaRPr sz="2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067AB89-067E-4D88-A5B2-407C5DDAF032}"/>
              </a:ext>
            </a:extLst>
          </p:cNvPr>
          <p:cNvSpPr/>
          <p:nvPr/>
        </p:nvSpPr>
        <p:spPr>
          <a:xfrm>
            <a:off x="644928" y="910107"/>
            <a:ext cx="7889472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solidFill>
                  <a:srgbClr val="101C49"/>
                </a:solidFill>
                <a:latin typeface="Verdana"/>
              </a:rPr>
              <a:t>L’erogazione del voucher sarà subordinata alla verifica delle condizioni previste e avverrà solo dopo l’invio della rendicontazione, da parte dell’impresa beneficiaria mediante pratica telematica analoga alla richiesta di contributo. </a:t>
            </a:r>
          </a:p>
          <a:p>
            <a:pPr algn="just"/>
            <a:endParaRPr lang="it-IT" dirty="0">
              <a:solidFill>
                <a:srgbClr val="101C49"/>
              </a:solidFill>
              <a:latin typeface="Verdana"/>
            </a:endParaRPr>
          </a:p>
          <a:p>
            <a:pPr algn="just"/>
            <a:r>
              <a:rPr lang="it-IT" dirty="0">
                <a:solidFill>
                  <a:srgbClr val="101C49"/>
                </a:solidFill>
                <a:latin typeface="Verdana"/>
              </a:rPr>
              <a:t>Il termine ultimo per l’invio della rendicontazione è il </a:t>
            </a:r>
            <a:r>
              <a:rPr lang="it-IT" b="1" dirty="0">
                <a:solidFill>
                  <a:srgbClr val="101C49"/>
                </a:solidFill>
                <a:latin typeface="Verdana"/>
              </a:rPr>
              <a:t>07/06/2024 ore 21:00.</a:t>
            </a:r>
          </a:p>
          <a:p>
            <a:pPr algn="just"/>
            <a:endParaRPr lang="it-IT" sz="1650" dirty="0">
              <a:solidFill>
                <a:srgbClr val="101C49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4836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977" y="1313437"/>
            <a:ext cx="3653023" cy="1023998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180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25"/>
              </a:spcBef>
            </a:pPr>
            <a:r>
              <a:rPr sz="1500" b="1" spc="-25" dirty="0">
                <a:solidFill>
                  <a:srgbClr val="FFFFFF"/>
                </a:solidFill>
                <a:latin typeface="Verdana"/>
                <a:cs typeface="Verdana"/>
              </a:rPr>
              <a:t>MODEL</a:t>
            </a:r>
            <a:r>
              <a:rPr sz="1500" b="1" spc="-4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BASE</a:t>
            </a:r>
            <a:endParaRPr sz="1500" dirty="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20"/>
              </a:spcBef>
            </a:pP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GENER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35" dirty="0">
                <a:solidFill>
                  <a:srgbClr val="FFFFFF"/>
                </a:solidFill>
                <a:latin typeface="Verdana"/>
                <a:cs typeface="Verdana"/>
              </a:rPr>
              <a:t>TELEM</a:t>
            </a:r>
            <a:r>
              <a:rPr sz="1100" spc="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ﬁrmato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digitalmente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dell’impresa</a:t>
            </a:r>
            <a:endParaRPr sz="900" dirty="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partecipante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 err="1">
                <a:solidFill>
                  <a:srgbClr val="FFFFFF"/>
                </a:solidFill>
                <a:latin typeface="Verdana"/>
                <a:cs typeface="Verdana"/>
              </a:rPr>
              <a:t>soggetto</a:t>
            </a:r>
            <a:r>
              <a:rPr sz="9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0" dirty="0" err="1">
                <a:solidFill>
                  <a:srgbClr val="FFFFFF"/>
                </a:solidFill>
                <a:latin typeface="Verdana"/>
                <a:cs typeface="Verdana"/>
              </a:rPr>
              <a:t>delegato</a:t>
            </a:r>
            <a:endParaRPr lang="it-IT" sz="900" spc="1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"/>
              </a:spcBef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3158764"/>
            <a:ext cx="3651249" cy="1018869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201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sz="1500" b="1" spc="-20" dirty="0">
                <a:solidFill>
                  <a:srgbClr val="FFFFFF"/>
                </a:solidFill>
                <a:latin typeface="Verdana"/>
                <a:cs typeface="Verdana"/>
              </a:rPr>
              <a:t>MODU</a:t>
            </a:r>
            <a:r>
              <a:rPr sz="1500" b="1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b="1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b="1" spc="-170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500" b="1" spc="-90" dirty="0">
                <a:solidFill>
                  <a:srgbClr val="FFFFFF"/>
                </a:solidFill>
                <a:latin typeface="Verdana"/>
                <a:cs typeface="Verdana"/>
              </a:rPr>
              <a:t> RENDICONTAZIONE</a:t>
            </a:r>
            <a:endParaRPr lang="it-IT" sz="1500" dirty="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15"/>
              </a:spcBef>
            </a:pPr>
            <a:r>
              <a:rPr lang="it-IT" sz="110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lang="it-IT" sz="1100" spc="110" dirty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r>
              <a:rPr lang="it-IT" sz="1100" spc="6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it-IT" sz="1100" spc="-2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lang="it-IT" sz="1100" spc="-65" dirty="0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lang="it-IT" sz="1100" spc="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it-IT" sz="1100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100" spc="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it-IT" sz="1100" spc="35" dirty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lang="it-IT" sz="1100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lang="it-IT" sz="1100" spc="10" dirty="0">
                <a:solidFill>
                  <a:srgbClr val="FFFFFF"/>
                </a:solidFill>
                <a:latin typeface="Verdana"/>
                <a:cs typeface="Verdana"/>
              </a:rPr>
              <a:t>’IM</a:t>
            </a:r>
            <a:r>
              <a:rPr lang="it-IT" sz="11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it-IT" sz="1100" spc="5" dirty="0">
                <a:solidFill>
                  <a:srgbClr val="FFFFFF"/>
                </a:solidFill>
                <a:latin typeface="Verdana"/>
                <a:cs typeface="Verdana"/>
              </a:rPr>
              <a:t>RESA</a:t>
            </a:r>
            <a:endParaRPr lang="it-IT" sz="11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900" spc="-25" dirty="0" err="1">
                <a:solidFill>
                  <a:srgbClr val="FFFFFF"/>
                </a:solidFill>
                <a:latin typeface="Verdana"/>
                <a:cs typeface="Verdana"/>
              </a:rPr>
              <a:t>ﬁ</a:t>
            </a:r>
            <a:r>
              <a:rPr sz="900" spc="-30" dirty="0" err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900" spc="30" dirty="0" err="1">
                <a:solidFill>
                  <a:srgbClr val="FFFFFF"/>
                </a:solidFill>
                <a:latin typeface="Verdana"/>
                <a:cs typeface="Verdana"/>
              </a:rPr>
              <a:t>ma</a:t>
            </a:r>
            <a:r>
              <a:rPr sz="900" spc="-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900" spc="15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9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900" spc="10" dirty="0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r>
              <a:rPr sz="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Verdana"/>
                <a:cs typeface="Verdana"/>
              </a:rPr>
              <a:t>legale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rappresentante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dirty="0" err="1">
                <a:solidFill>
                  <a:srgbClr val="FFFFFF"/>
                </a:solidFill>
                <a:latin typeface="Verdana"/>
                <a:cs typeface="Verdana"/>
              </a:rPr>
              <a:t>dell’impresa</a:t>
            </a:r>
            <a:r>
              <a:rPr sz="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5" dirty="0" err="1">
                <a:solidFill>
                  <a:srgbClr val="FFFFFF"/>
                </a:solidFill>
                <a:latin typeface="Verdana"/>
                <a:cs typeface="Verdana"/>
              </a:rPr>
              <a:t>partecipante</a:t>
            </a:r>
            <a:endParaRPr lang="it-IT" sz="900" spc="5" dirty="0">
              <a:solidFill>
                <a:srgbClr val="FFFFFF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sz="9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7788" y="1352550"/>
            <a:ext cx="3653024" cy="984885"/>
          </a:xfrm>
          <a:prstGeom prst="rect">
            <a:avLst/>
          </a:prstGeom>
          <a:solidFill>
            <a:srgbClr val="101C4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017269">
              <a:lnSpc>
                <a:spcPct val="100000"/>
              </a:lnSpc>
            </a:pPr>
            <a:r>
              <a:rPr lang="it-IT" sz="1500" b="1" spc="-60" dirty="0">
                <a:solidFill>
                  <a:srgbClr val="FFFFFF"/>
                </a:solidFill>
                <a:latin typeface="Verdana"/>
                <a:cs typeface="Verdana"/>
              </a:rPr>
              <a:t>DICHIARAZIONE</a:t>
            </a:r>
            <a:endParaRPr sz="1500" dirty="0">
              <a:latin typeface="Verdana"/>
              <a:cs typeface="Verdana"/>
            </a:endParaRPr>
          </a:p>
          <a:p>
            <a:pPr marL="341630" algn="just">
              <a:lnSpc>
                <a:spcPct val="100000"/>
              </a:lnSpc>
              <a:spcBef>
                <a:spcPts val="320"/>
              </a:spcBef>
            </a:pPr>
            <a:r>
              <a:rPr lang="it-IT" sz="900" spc="-20" dirty="0">
                <a:solidFill>
                  <a:srgbClr val="FFFFFF"/>
                </a:solidFill>
                <a:latin typeface="Verdana"/>
                <a:cs typeface="Verdana"/>
              </a:rPr>
              <a:t>dell’ istituto scolastico comprovante il completamento del periodo PCTO ed il numero di ore DEL PCTO</a:t>
            </a:r>
            <a:endParaRPr lang="it-IT" sz="900" spc="-15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341630">
              <a:lnSpc>
                <a:spcPct val="100000"/>
              </a:lnSpc>
              <a:spcBef>
                <a:spcPts val="320"/>
              </a:spcBef>
            </a:pPr>
            <a:endParaRPr sz="11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324" y="217065"/>
            <a:ext cx="83221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lang="it-IT" sz="2000" spc="-190" dirty="0">
                <a:solidFill>
                  <a:srgbClr val="101C49"/>
                </a:solidFill>
              </a:rPr>
              <a:t>–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lang="it-IT" sz="2000" spc="-60" dirty="0"/>
              <a:t>Documentazione per la rendicontazione </a:t>
            </a:r>
            <a:endParaRPr sz="2000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A933AFF5-47A1-4E40-AFF0-F4EEF9A2CC4A}"/>
              </a:ext>
            </a:extLst>
          </p:cNvPr>
          <p:cNvSpPr txBox="1"/>
          <p:nvPr/>
        </p:nvSpPr>
        <p:spPr>
          <a:xfrm rot="10800000" flipV="1">
            <a:off x="4867788" y="3127679"/>
            <a:ext cx="3653023" cy="1013739"/>
          </a:xfrm>
          <a:prstGeom prst="rect">
            <a:avLst/>
          </a:prstGeom>
          <a:solidFill>
            <a:srgbClr val="997818"/>
          </a:solidFill>
        </p:spPr>
        <p:txBody>
          <a:bodyPr vert="horz" wrap="square" lIns="0" tIns="94615" rIns="0" bIns="0" rtlCol="0">
            <a:spAutoFit/>
          </a:bodyPr>
          <a:lstStyle/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sz="15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</a:t>
            </a:r>
            <a:r>
              <a:rPr sz="1500" b="1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V</a:t>
            </a:r>
            <a:r>
              <a:rPr sz="15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EN</a:t>
            </a:r>
            <a:r>
              <a:rPr sz="1500" b="1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</a:t>
            </a:r>
            <a:r>
              <a:rPr sz="15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U</a:t>
            </a:r>
            <a:r>
              <a:rPr sz="15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ALE</a:t>
            </a:r>
            <a:r>
              <a:rPr sz="15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z="1500" b="1" spc="-90" dirty="0">
                <a:solidFill>
                  <a:srgbClr val="FFFFFF"/>
                </a:solidFill>
                <a:latin typeface="Verdana"/>
                <a:cs typeface="Verdana"/>
              </a:rPr>
              <a:t>FOTOCOPIA DOCUMENTO D’IDENTITA’</a:t>
            </a:r>
          </a:p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r>
              <a:rPr lang="it-IT" sz="900" spc="5" dirty="0">
                <a:solidFill>
                  <a:srgbClr val="FFFFFF"/>
                </a:solidFill>
                <a:latin typeface="Verdana"/>
              </a:rPr>
              <a:t>Nell’ipotesi di firma non digitale  della domanda</a:t>
            </a:r>
          </a:p>
          <a:p>
            <a:pPr marL="186055" marR="178435" indent="-635" algn="ctr">
              <a:lnSpc>
                <a:spcPct val="100000"/>
              </a:lnSpc>
              <a:spcBef>
                <a:spcPts val="745"/>
              </a:spcBef>
            </a:pPr>
            <a:endParaRPr lang="it-IT" sz="900" spc="5" dirty="0">
              <a:solidFill>
                <a:srgbClr val="FFFFFF"/>
              </a:solidFill>
              <a:latin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9674" y="1916921"/>
            <a:ext cx="7125970" cy="4938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it-IT" dirty="0">
              <a:highlight>
                <a:srgbClr val="FFFF00"/>
              </a:highlight>
            </a:endParaRPr>
          </a:p>
          <a:p>
            <a:pPr marL="12700" marR="5080">
              <a:lnSpc>
                <a:spcPct val="114999"/>
              </a:lnSpc>
              <a:spcBef>
                <a:spcPts val="100"/>
              </a:spcBef>
            </a:pPr>
            <a:endParaRPr lang="it-IT" sz="1200" dirty="0">
              <a:highlight>
                <a:srgbClr val="FFFF00"/>
              </a:highlight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9325" y="140865"/>
            <a:ext cx="818578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lang="it-IT" sz="2000" spc="-190" dirty="0">
                <a:solidFill>
                  <a:srgbClr val="101C49"/>
                </a:solidFill>
              </a:rPr>
              <a:t>–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lang="it-IT" sz="2000" spc="-210" dirty="0"/>
              <a:t>Documentazione per la </a:t>
            </a:r>
            <a:r>
              <a:rPr lang="it-IT" sz="2000" spc="-120" dirty="0"/>
              <a:t>Rendicontazione </a:t>
            </a:r>
            <a:endParaRPr sz="2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067AB89-067E-4D88-A5B2-407C5DDAF032}"/>
              </a:ext>
            </a:extLst>
          </p:cNvPr>
          <p:cNvSpPr/>
          <p:nvPr/>
        </p:nvSpPr>
        <p:spPr>
          <a:xfrm>
            <a:off x="644928" y="910107"/>
            <a:ext cx="7889472" cy="4008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Entro la medesima data l’impresa dovrà caricare in modalità on line sul portale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https://certificacompetenze.unioncamere.it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➢ il progetto formativo PCTO con l’istituto scolastico 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➢ scheda delle evidenze osservabili </a:t>
            </a:r>
          </a:p>
          <a:p>
            <a:pPr algn="just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➢ foglio firma attestante le ore effettivamente svolte dallo studente presso la sede aziendale </a:t>
            </a:r>
          </a:p>
          <a:p>
            <a:pPr algn="just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➢ attestato di partecipazione/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digital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badge del tutor aziendale al corso di formazione sulle attività oggetto del progetto di certificazione delle competenze in PCTO rilasciato dal sistema camerale. </a:t>
            </a: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it-IT" sz="1650" dirty="0">
              <a:solidFill>
                <a:srgbClr val="101C49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544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249" y="1487674"/>
            <a:ext cx="8521065" cy="2425023"/>
          </a:xfrm>
          <a:prstGeom prst="rect">
            <a:avLst/>
          </a:prstGeom>
          <a:ln w="9524">
            <a:solidFill>
              <a:srgbClr val="997818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542925" indent="-386080">
              <a:lnSpc>
                <a:spcPct val="100000"/>
              </a:lnSpc>
              <a:spcBef>
                <a:spcPts val="590"/>
              </a:spcBef>
              <a:buClr>
                <a:srgbClr val="101C49"/>
              </a:buClr>
              <a:buFont typeface="Arial"/>
              <a:buChar char="●"/>
              <a:tabLst>
                <a:tab pos="542290" algn="l"/>
                <a:tab pos="542925" algn="l"/>
              </a:tabLst>
            </a:pPr>
            <a:r>
              <a:rPr dirty="0">
                <a:latin typeface="Verdana"/>
                <a:cs typeface="Verdana"/>
              </a:rPr>
              <a:t>Pagina </a:t>
            </a:r>
            <a:r>
              <a:rPr dirty="0" err="1">
                <a:latin typeface="Verdana"/>
                <a:cs typeface="Verdana"/>
              </a:rPr>
              <a:t>informativa</a:t>
            </a:r>
            <a:r>
              <a:rPr dirty="0">
                <a:latin typeface="Verdana"/>
                <a:cs typeface="Verdana"/>
              </a:rPr>
              <a:t> </a:t>
            </a:r>
            <a:r>
              <a:rPr dirty="0" err="1">
                <a:latin typeface="Verdana"/>
                <a:cs typeface="Verdana"/>
              </a:rPr>
              <a:t>sul</a:t>
            </a:r>
            <a:r>
              <a:rPr lang="it-IT" dirty="0">
                <a:latin typeface="Verdana"/>
                <a:cs typeface="Verdana"/>
              </a:rPr>
              <a:t> bando</a:t>
            </a:r>
            <a:r>
              <a:rPr lang="it-IT" sz="2050" b="1" dirty="0">
                <a:latin typeface="Verdana"/>
                <a:cs typeface="Verdana"/>
              </a:rPr>
              <a:t>: </a:t>
            </a:r>
            <a:r>
              <a:rPr lang="it-IT" dirty="0">
                <a:solidFill>
                  <a:srgbClr val="101C49"/>
                </a:solidFill>
                <a:latin typeface="Verdana"/>
              </a:rPr>
              <a:t>in corso di pubblicazione sul sito camerale</a:t>
            </a:r>
          </a:p>
          <a:p>
            <a:pPr marL="542925" indent="-386080">
              <a:lnSpc>
                <a:spcPct val="100000"/>
              </a:lnSpc>
              <a:spcBef>
                <a:spcPts val="590"/>
              </a:spcBef>
              <a:buClr>
                <a:srgbClr val="101C49"/>
              </a:buClr>
              <a:buFont typeface="Arial"/>
              <a:buChar char="●"/>
              <a:tabLst>
                <a:tab pos="542290" algn="l"/>
                <a:tab pos="542925" algn="l"/>
              </a:tabLst>
            </a:pPr>
            <a:endParaRPr lang="it-IT" sz="1400" b="1" spc="-90" dirty="0">
              <a:latin typeface="Verdana"/>
              <a:cs typeface="Verdana"/>
            </a:endParaRPr>
          </a:p>
          <a:p>
            <a:pPr marL="542925" indent="-386080">
              <a:lnSpc>
                <a:spcPct val="100000"/>
              </a:lnSpc>
              <a:spcBef>
                <a:spcPts val="2160"/>
              </a:spcBef>
              <a:buFont typeface="Microsoft Sans Serif"/>
              <a:buChar char="●"/>
              <a:tabLst>
                <a:tab pos="542290" algn="l"/>
                <a:tab pos="542925" algn="l"/>
              </a:tabLst>
            </a:pPr>
            <a:r>
              <a:rPr lang="it-IT" dirty="0">
                <a:solidFill>
                  <a:srgbClr val="101C49"/>
                </a:solidFill>
                <a:latin typeface="Verdana"/>
                <a:cs typeface="Verdana"/>
              </a:rPr>
              <a:t>E-</a:t>
            </a:r>
            <a:r>
              <a:rPr dirty="0">
                <a:solidFill>
                  <a:srgbClr val="101C49"/>
                </a:solidFill>
                <a:latin typeface="Verdana"/>
                <a:cs typeface="Verdana"/>
              </a:rPr>
              <a:t>mail per </a:t>
            </a:r>
            <a:r>
              <a:rPr dirty="0" err="1">
                <a:solidFill>
                  <a:srgbClr val="101C49"/>
                </a:solidFill>
                <a:latin typeface="Verdana"/>
                <a:cs typeface="Verdana"/>
              </a:rPr>
              <a:t>quesiti</a:t>
            </a:r>
            <a:r>
              <a:rPr lang="it-IT" dirty="0">
                <a:solidFill>
                  <a:srgbClr val="101C49"/>
                </a:solidFill>
                <a:latin typeface="Verdana"/>
                <a:cs typeface="Verdana"/>
              </a:rPr>
              <a:t> e chiarimenti</a:t>
            </a:r>
            <a:r>
              <a:rPr lang="it-IT" sz="2050" dirty="0">
                <a:solidFill>
                  <a:srgbClr val="101C49"/>
                </a:solidFill>
                <a:latin typeface="Verdana"/>
                <a:cs typeface="Verdana"/>
              </a:rPr>
              <a:t>:</a:t>
            </a:r>
          </a:p>
          <a:p>
            <a:pPr marL="614045" lvl="1" algn="just">
              <a:spcBef>
                <a:spcPts val="2160"/>
              </a:spcBef>
              <a:tabLst>
                <a:tab pos="542290" algn="l"/>
                <a:tab pos="542925" algn="l"/>
              </a:tabLst>
            </a:pPr>
            <a:r>
              <a:rPr lang="it-IT" sz="2000" b="1" u="sng" dirty="0">
                <a:hlinkClick r:id="rId2"/>
              </a:rPr>
              <a:t>formazionelavoro@br.camcom.it</a:t>
            </a:r>
            <a:r>
              <a:rPr lang="it-IT" sz="2000" dirty="0"/>
              <a:t> </a:t>
            </a:r>
            <a:r>
              <a:rPr lang="it-IT" spc="30" dirty="0">
                <a:solidFill>
                  <a:srgbClr val="101C49"/>
                </a:solidFill>
                <a:latin typeface="Verdana"/>
              </a:rPr>
              <a:t>indicando nell'oggetto “BANDO CERTIFICAZIONE COMPETENZE “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274" y="139065"/>
            <a:ext cx="5231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180" dirty="0">
                <a:solidFill>
                  <a:srgbClr val="101C49"/>
                </a:solidFill>
              </a:rPr>
              <a:t>23  </a:t>
            </a:r>
            <a:r>
              <a:rPr sz="2000" spc="-210" dirty="0"/>
              <a:t>In</a:t>
            </a:r>
            <a:r>
              <a:rPr sz="2000" spc="-155" dirty="0"/>
              <a:t>f</a:t>
            </a:r>
            <a:r>
              <a:rPr sz="2000" spc="-114" dirty="0"/>
              <a:t>o</a:t>
            </a:r>
            <a:r>
              <a:rPr sz="2000" spc="-95" dirty="0"/>
              <a:t>r</a:t>
            </a:r>
            <a:r>
              <a:rPr sz="2000" spc="-75" dirty="0"/>
              <a:t>mazioni</a:t>
            </a:r>
            <a:r>
              <a:rPr sz="2000" spc="-120" dirty="0"/>
              <a:t> </a:t>
            </a:r>
            <a:r>
              <a:rPr sz="2000" spc="-70" dirty="0"/>
              <a:t>e</a:t>
            </a:r>
            <a:r>
              <a:rPr sz="2000" spc="-120" dirty="0"/>
              <a:t> </a:t>
            </a:r>
            <a:r>
              <a:rPr sz="2000" spc="-145" dirty="0"/>
              <a:t>r</a:t>
            </a:r>
            <a:r>
              <a:rPr sz="2000" spc="-70" dirty="0"/>
              <a:t>i</a:t>
            </a:r>
            <a:r>
              <a:rPr sz="2000" spc="-100" dirty="0"/>
              <a:t>f</a:t>
            </a:r>
            <a:r>
              <a:rPr sz="2000" spc="-114" dirty="0"/>
              <a:t>e</a:t>
            </a:r>
            <a:r>
              <a:rPr sz="2000" spc="-95" dirty="0"/>
              <a:t>r</a:t>
            </a:r>
            <a:r>
              <a:rPr sz="2000" spc="-25" dirty="0"/>
              <a:t>i</a:t>
            </a:r>
            <a:r>
              <a:rPr sz="2000" spc="-75" dirty="0"/>
              <a:t>m</a:t>
            </a:r>
            <a:r>
              <a:rPr sz="2000" spc="-60" dirty="0"/>
              <a:t>enti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35525" y="902709"/>
            <a:ext cx="8396605" cy="325473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endParaRPr lang="it-IT" dirty="0">
              <a:solidFill>
                <a:srgbClr val="997818"/>
              </a:solidFill>
            </a:endParaRPr>
          </a:p>
          <a:p>
            <a:pPr marL="12700">
              <a:spcBef>
                <a:spcPts val="140"/>
              </a:spcBef>
            </a:pPr>
            <a:r>
              <a:rPr dirty="0">
                <a:solidFill>
                  <a:srgbClr val="997818"/>
                </a:solidFill>
              </a:rPr>
              <a:t>PROGETTI </a:t>
            </a:r>
            <a:r>
              <a:rPr dirty="0"/>
              <a:t>FINALIZZATI ALLA:</a:t>
            </a:r>
          </a:p>
          <a:p>
            <a:pPr>
              <a:spcBef>
                <a:spcPts val="35"/>
              </a:spcBef>
            </a:pPr>
            <a:endParaRPr lang="it-IT" sz="1550" dirty="0"/>
          </a:p>
          <a:p>
            <a:pPr marL="469900" marR="5080" indent="-339090" algn="just">
              <a:buFont typeface="Arial"/>
              <a:buChar char="●"/>
              <a:tabLst>
                <a:tab pos="469900" algn="l"/>
              </a:tabLst>
            </a:pPr>
            <a:r>
              <a:rPr sz="1300" dirty="0" err="1"/>
              <a:t>promozione</a:t>
            </a:r>
            <a:r>
              <a:rPr sz="1300" dirty="0"/>
              <a:t> dei PCTO </a:t>
            </a:r>
            <a:r>
              <a:rPr sz="1300" b="0" dirty="0">
                <a:latin typeface="Verdana"/>
                <a:cs typeface="Verdana"/>
              </a:rPr>
              <a:t>(percorsi per le competenze trasversali e l’orientamento - ex  alternanza scuola lavoro) </a:t>
            </a:r>
            <a:r>
              <a:rPr sz="1300" dirty="0"/>
              <a:t>ﬁnalizzati alla certiﬁcazione delle competenze degli  </a:t>
            </a:r>
            <a:r>
              <a:rPr sz="1300" dirty="0" err="1"/>
              <a:t>studenti</a:t>
            </a:r>
            <a:r>
              <a:rPr sz="1300" dirty="0"/>
              <a:t>.</a:t>
            </a:r>
            <a:endParaRPr lang="it-IT" sz="1300" dirty="0"/>
          </a:p>
          <a:p>
            <a:pPr marL="469900" marR="5080" indent="-339090" algn="just">
              <a:buFont typeface="Arial"/>
              <a:buChar char="●"/>
              <a:tabLst>
                <a:tab pos="469900" algn="l"/>
              </a:tabLst>
            </a:pPr>
            <a:endParaRPr lang="it-IT" sz="1300" dirty="0"/>
          </a:p>
          <a:p>
            <a:pPr marL="469900" marR="5080" indent="-339090" algn="just">
              <a:buFont typeface="Arial"/>
              <a:buChar char="●"/>
              <a:tabLst>
                <a:tab pos="469900" algn="l"/>
              </a:tabLst>
            </a:pPr>
            <a:r>
              <a:rPr lang="it-IT" sz="1300" dirty="0"/>
              <a:t>DOTAZIONE FINANZIARIA </a:t>
            </a:r>
            <a:r>
              <a:rPr lang="it-IT" sz="1300" b="0" dirty="0"/>
              <a:t>: € 46.500,00</a:t>
            </a:r>
          </a:p>
          <a:p>
            <a:pPr marL="469900" marR="5080" indent="-339090" algn="just">
              <a:buFont typeface="Arial"/>
              <a:buChar char="●"/>
              <a:tabLst>
                <a:tab pos="469900" algn="l"/>
              </a:tabLst>
            </a:pPr>
            <a:endParaRPr sz="1300" dirty="0"/>
          </a:p>
          <a:p>
            <a:pPr marL="12700" marR="22860">
              <a:lnSpc>
                <a:spcPct val="150000"/>
              </a:lnSpc>
              <a:spcBef>
                <a:spcPts val="254"/>
              </a:spcBef>
            </a:pPr>
            <a:endParaRPr lang="it-IT" sz="1300" b="0" dirty="0">
              <a:latin typeface="Verdana"/>
              <a:cs typeface="Verdana"/>
            </a:endParaRPr>
          </a:p>
          <a:p>
            <a:pPr marL="12700" marR="22860">
              <a:lnSpc>
                <a:spcPct val="150000"/>
              </a:lnSpc>
              <a:spcBef>
                <a:spcPts val="254"/>
              </a:spcBef>
            </a:pPr>
            <a:r>
              <a:rPr sz="1300" b="0" dirty="0">
                <a:latin typeface="Verdana"/>
                <a:cs typeface="Verdana"/>
              </a:rPr>
              <a:t>I percorsi PCTO utili per l’accesso al contributo dovranno essere realizzati negli </a:t>
            </a:r>
            <a:r>
              <a:rPr sz="1300" i="1" dirty="0" err="1">
                <a:latin typeface="Verdana"/>
                <a:cs typeface="Verdana"/>
              </a:rPr>
              <a:t>anni</a:t>
            </a:r>
            <a:r>
              <a:rPr sz="1300" i="1" dirty="0">
                <a:latin typeface="Verdana"/>
                <a:cs typeface="Verdana"/>
              </a:rPr>
              <a:t>  </a:t>
            </a:r>
            <a:r>
              <a:rPr sz="1300" i="1" dirty="0" err="1">
                <a:latin typeface="Verdana"/>
                <a:cs typeface="Verdana"/>
              </a:rPr>
              <a:t>scolas</a:t>
            </a:r>
            <a:r>
              <a:rPr lang="it-IT" sz="1300" i="1" dirty="0">
                <a:latin typeface="Verdana"/>
                <a:cs typeface="Verdana"/>
              </a:rPr>
              <a:t>t</a:t>
            </a:r>
            <a:r>
              <a:rPr sz="1300" i="1" dirty="0" err="1">
                <a:latin typeface="Verdana"/>
                <a:cs typeface="Verdana"/>
              </a:rPr>
              <a:t>ici</a:t>
            </a:r>
            <a:r>
              <a:rPr sz="1300" i="1" dirty="0">
                <a:latin typeface="Verdana"/>
                <a:cs typeface="Verdana"/>
              </a:rPr>
              <a:t> 2022-2023 e 2023-2024</a:t>
            </a:r>
            <a:r>
              <a:rPr lang="it-IT" sz="1300" b="0" dirty="0">
                <a:latin typeface="Verdana"/>
                <a:cs typeface="Verdana"/>
              </a:rPr>
              <a:t> (periodo </a:t>
            </a:r>
            <a:r>
              <a:rPr lang="it-IT" sz="1200" dirty="0"/>
              <a:t>01/01/2023- 31/05/2024 )</a:t>
            </a:r>
            <a:endParaRPr lang="it-IT" sz="1300" b="0" dirty="0">
              <a:latin typeface="Verdana"/>
              <a:cs typeface="Verdana"/>
            </a:endParaRPr>
          </a:p>
          <a:p>
            <a:pPr marL="12700" marR="22860">
              <a:lnSpc>
                <a:spcPct val="150000"/>
              </a:lnSpc>
              <a:spcBef>
                <a:spcPts val="254"/>
              </a:spcBef>
            </a:pPr>
            <a:endParaRPr lang="it-IT" sz="1300" b="0" dirty="0"/>
          </a:p>
          <a:p>
            <a:pPr marL="12700" marR="22860">
              <a:spcBef>
                <a:spcPts val="254"/>
              </a:spcBef>
            </a:pPr>
            <a:endParaRPr lang="it-IT" sz="1300" dirty="0">
              <a:solidFill>
                <a:srgbClr val="997818"/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325" y="292248"/>
            <a:ext cx="7960359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101C49"/>
                </a:solidFill>
              </a:rPr>
              <a:t>Ba</a:t>
            </a:r>
            <a:r>
              <a:rPr sz="2200" spc="-50" dirty="0">
                <a:solidFill>
                  <a:srgbClr val="101C49"/>
                </a:solidFill>
              </a:rPr>
              <a:t>n</a:t>
            </a:r>
            <a:r>
              <a:rPr sz="2200" spc="-45" dirty="0">
                <a:solidFill>
                  <a:srgbClr val="101C49"/>
                </a:solidFill>
              </a:rPr>
              <a:t>do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0" dirty="0">
                <a:solidFill>
                  <a:srgbClr val="101C49"/>
                </a:solidFill>
              </a:rPr>
              <a:t>C</a:t>
            </a:r>
            <a:r>
              <a:rPr sz="2200" spc="-125" dirty="0">
                <a:solidFill>
                  <a:srgbClr val="101C49"/>
                </a:solidFill>
              </a:rPr>
              <a:t>e</a:t>
            </a:r>
            <a:r>
              <a:rPr sz="2200" spc="-65" dirty="0">
                <a:solidFill>
                  <a:srgbClr val="101C49"/>
                </a:solidFill>
              </a:rPr>
              <a:t>r</a:t>
            </a:r>
            <a:r>
              <a:rPr sz="2200" spc="-70" dirty="0">
                <a:solidFill>
                  <a:srgbClr val="101C49"/>
                </a:solidFill>
              </a:rPr>
              <a:t>tiﬁcazio</a:t>
            </a:r>
            <a:r>
              <a:rPr sz="2200" spc="-85" dirty="0">
                <a:solidFill>
                  <a:srgbClr val="101C49"/>
                </a:solidFill>
              </a:rPr>
              <a:t>n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5" dirty="0">
                <a:solidFill>
                  <a:srgbClr val="101C49"/>
                </a:solidFill>
              </a:rPr>
              <a:t>c</a:t>
            </a:r>
            <a:r>
              <a:rPr sz="2200" spc="-50" dirty="0">
                <a:solidFill>
                  <a:srgbClr val="101C49"/>
                </a:solidFill>
              </a:rPr>
              <a:t>ompe</a:t>
            </a:r>
            <a:r>
              <a:rPr sz="2200" spc="-70" dirty="0">
                <a:solidFill>
                  <a:srgbClr val="101C49"/>
                </a:solidFill>
              </a:rPr>
              <a:t>t</a:t>
            </a:r>
            <a:r>
              <a:rPr sz="2200" spc="-85" dirty="0">
                <a:solidFill>
                  <a:srgbClr val="101C49"/>
                </a:solidFill>
              </a:rPr>
              <a:t>en</a:t>
            </a:r>
            <a:r>
              <a:rPr sz="2200" spc="-90" dirty="0">
                <a:solidFill>
                  <a:srgbClr val="101C49"/>
                </a:solidFill>
              </a:rPr>
              <a:t>z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70" dirty="0">
                <a:solidFill>
                  <a:srgbClr val="101C49"/>
                </a:solidFill>
              </a:rPr>
              <a:t>2</a:t>
            </a:r>
            <a:r>
              <a:rPr sz="2200" spc="-180" dirty="0">
                <a:solidFill>
                  <a:srgbClr val="101C49"/>
                </a:solidFill>
              </a:rPr>
              <a:t>0</a:t>
            </a:r>
            <a:r>
              <a:rPr sz="2200" spc="-265" dirty="0">
                <a:solidFill>
                  <a:srgbClr val="101C49"/>
                </a:solidFill>
              </a:rPr>
              <a:t>23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10" dirty="0">
                <a:solidFill>
                  <a:srgbClr val="101C49"/>
                </a:solidFill>
              </a:rPr>
              <a:t>-</a:t>
            </a:r>
            <a:r>
              <a:rPr sz="2200" spc="-145" dirty="0">
                <a:solidFill>
                  <a:srgbClr val="101C49"/>
                </a:solidFill>
              </a:rPr>
              <a:t> </a:t>
            </a:r>
            <a:r>
              <a:rPr sz="2200" spc="-20" dirty="0"/>
              <a:t>C</a:t>
            </a:r>
            <a:r>
              <a:rPr sz="2200" spc="-110" dirty="0"/>
              <a:t>osa</a:t>
            </a:r>
            <a:r>
              <a:rPr sz="2200" spc="-130" dirty="0"/>
              <a:t> </a:t>
            </a:r>
            <a:r>
              <a:rPr sz="2200" spc="-85" dirty="0"/>
              <a:t>ﬁnanzia</a:t>
            </a:r>
            <a:endParaRPr sz="2200"/>
          </a:p>
        </p:txBody>
      </p:sp>
    </p:spTree>
    <p:extLst>
      <p:ext uri="{BB962C8B-B14F-4D97-AF65-F5344CB8AC3E}">
        <p14:creationId xmlns:p14="http://schemas.microsoft.com/office/powerpoint/2010/main" val="397580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35525" y="902709"/>
            <a:ext cx="8298875" cy="367280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22860">
              <a:spcBef>
                <a:spcPts val="254"/>
              </a:spcBef>
            </a:pPr>
            <a:endParaRPr lang="it-IT" sz="1300" b="0" dirty="0"/>
          </a:p>
          <a:p>
            <a:pPr marL="12700" marR="22860">
              <a:spcBef>
                <a:spcPts val="254"/>
              </a:spcBef>
            </a:pPr>
            <a:endParaRPr lang="it-IT" sz="1300" b="0" dirty="0"/>
          </a:p>
          <a:p>
            <a:pPr marL="12700" marR="22860">
              <a:spcBef>
                <a:spcPts val="254"/>
              </a:spcBef>
            </a:pPr>
            <a:endParaRPr lang="it-IT" sz="1300" b="0" dirty="0"/>
          </a:p>
          <a:p>
            <a:pPr marL="12700" marR="22860">
              <a:spcBef>
                <a:spcPts val="254"/>
              </a:spcBef>
            </a:pPr>
            <a:r>
              <a:rPr lang="it-IT" sz="1600" dirty="0"/>
              <a:t>I SETTORI COINVOLTI SULLA BASE DI ACCORDI NAZIONALI SONO</a:t>
            </a:r>
            <a:r>
              <a:rPr lang="it-IT" sz="1600" dirty="0">
                <a:solidFill>
                  <a:srgbClr val="997818"/>
                </a:solidFill>
              </a:rPr>
              <a:t>: MECCATRONICA, TURISMO, MODA, AGRICOLTURA</a:t>
            </a:r>
          </a:p>
          <a:p>
            <a:pPr marL="12700" marR="22860">
              <a:spcBef>
                <a:spcPts val="254"/>
              </a:spcBef>
            </a:pPr>
            <a:endParaRPr lang="it-IT" sz="1600" dirty="0">
              <a:solidFill>
                <a:srgbClr val="997818"/>
              </a:solidFill>
            </a:endParaRPr>
          </a:p>
          <a:p>
            <a:pPr marL="12700" marR="22860">
              <a:spcBef>
                <a:spcPts val="254"/>
              </a:spcBef>
            </a:pPr>
            <a:endParaRPr lang="it-IT" sz="1600" dirty="0">
              <a:solidFill>
                <a:srgbClr val="997818"/>
              </a:solidFill>
            </a:endParaRPr>
          </a:p>
          <a:p>
            <a:pPr marL="12700" algn="just"/>
            <a:r>
              <a:rPr lang="it-IT" sz="1600" b="0" dirty="0"/>
              <a:t>Per la realizzazione delle attività da parte delle imprese è condizione necessaria la collaborazione con gli Istituti scolastici provinciali che abbiano formalmente aderito alla sperimentazione per la certificazione. </a:t>
            </a:r>
          </a:p>
          <a:p>
            <a:pPr marL="12700"/>
            <a:endParaRPr lang="it-IT" sz="1300" b="0" dirty="0"/>
          </a:p>
          <a:p>
            <a:pPr marL="12700"/>
            <a:endParaRPr lang="it-IT" sz="1300" b="0" dirty="0"/>
          </a:p>
          <a:p>
            <a:pPr marL="12700"/>
            <a:r>
              <a:rPr lang="it-IT" sz="1600" b="0" dirty="0"/>
              <a:t>Le scuole aderenti sono indicate sul sito camerale al seguente link:</a:t>
            </a:r>
          </a:p>
          <a:p>
            <a:pPr marL="12700"/>
            <a:r>
              <a:rPr lang="it-IT" sz="1600" b="0" dirty="0">
                <a:hlinkClick r:id="rId2"/>
              </a:rPr>
              <a:t>https://www.br.camcom.it/servizi-e-modulistica/formazione-lavoro/azioni-realizzate-anno-2023</a:t>
            </a:r>
            <a:endParaRPr lang="it-IT" sz="1600" b="0" dirty="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325" y="292248"/>
            <a:ext cx="79603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101C49"/>
                </a:solidFill>
              </a:rPr>
              <a:t>Ba</a:t>
            </a:r>
            <a:r>
              <a:rPr sz="2200" spc="-50" dirty="0">
                <a:solidFill>
                  <a:srgbClr val="101C49"/>
                </a:solidFill>
              </a:rPr>
              <a:t>n</a:t>
            </a:r>
            <a:r>
              <a:rPr sz="2200" spc="-45" dirty="0">
                <a:solidFill>
                  <a:srgbClr val="101C49"/>
                </a:solidFill>
              </a:rPr>
              <a:t>do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0" dirty="0">
                <a:solidFill>
                  <a:srgbClr val="101C49"/>
                </a:solidFill>
              </a:rPr>
              <a:t>C</a:t>
            </a:r>
            <a:r>
              <a:rPr sz="2200" spc="-125" dirty="0">
                <a:solidFill>
                  <a:srgbClr val="101C49"/>
                </a:solidFill>
              </a:rPr>
              <a:t>e</a:t>
            </a:r>
            <a:r>
              <a:rPr sz="2200" spc="-65" dirty="0">
                <a:solidFill>
                  <a:srgbClr val="101C49"/>
                </a:solidFill>
              </a:rPr>
              <a:t>r</a:t>
            </a:r>
            <a:r>
              <a:rPr sz="2200" spc="-70" dirty="0">
                <a:solidFill>
                  <a:srgbClr val="101C49"/>
                </a:solidFill>
              </a:rPr>
              <a:t>tiﬁcazio</a:t>
            </a:r>
            <a:r>
              <a:rPr sz="2200" spc="-85" dirty="0">
                <a:solidFill>
                  <a:srgbClr val="101C49"/>
                </a:solidFill>
              </a:rPr>
              <a:t>n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5" dirty="0">
                <a:solidFill>
                  <a:srgbClr val="101C49"/>
                </a:solidFill>
              </a:rPr>
              <a:t>c</a:t>
            </a:r>
            <a:r>
              <a:rPr sz="2200" spc="-50" dirty="0">
                <a:solidFill>
                  <a:srgbClr val="101C49"/>
                </a:solidFill>
              </a:rPr>
              <a:t>ompe</a:t>
            </a:r>
            <a:r>
              <a:rPr sz="2200" spc="-70" dirty="0">
                <a:solidFill>
                  <a:srgbClr val="101C49"/>
                </a:solidFill>
              </a:rPr>
              <a:t>t</a:t>
            </a:r>
            <a:r>
              <a:rPr sz="2200" spc="-85" dirty="0">
                <a:solidFill>
                  <a:srgbClr val="101C49"/>
                </a:solidFill>
              </a:rPr>
              <a:t>en</a:t>
            </a:r>
            <a:r>
              <a:rPr sz="2200" spc="-90" dirty="0">
                <a:solidFill>
                  <a:srgbClr val="101C49"/>
                </a:solidFill>
              </a:rPr>
              <a:t>z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70" dirty="0">
                <a:solidFill>
                  <a:srgbClr val="101C49"/>
                </a:solidFill>
              </a:rPr>
              <a:t>2</a:t>
            </a:r>
            <a:r>
              <a:rPr sz="2200" spc="-180" dirty="0">
                <a:solidFill>
                  <a:srgbClr val="101C49"/>
                </a:solidFill>
              </a:rPr>
              <a:t>0</a:t>
            </a:r>
            <a:r>
              <a:rPr sz="2200" spc="-265" dirty="0">
                <a:solidFill>
                  <a:srgbClr val="101C49"/>
                </a:solidFill>
              </a:rPr>
              <a:t>23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lang="it-IT" sz="2200" spc="-210" dirty="0">
                <a:solidFill>
                  <a:srgbClr val="101C49"/>
                </a:solidFill>
              </a:rPr>
              <a:t>–</a:t>
            </a:r>
            <a:r>
              <a:rPr sz="2200" spc="-145" dirty="0">
                <a:solidFill>
                  <a:srgbClr val="101C49"/>
                </a:solidFill>
              </a:rPr>
              <a:t> </a:t>
            </a:r>
            <a:r>
              <a:rPr lang="it-IT" sz="2200" spc="-20" dirty="0"/>
              <a:t>Settori coinvolti</a:t>
            </a:r>
            <a:endParaRPr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75410"/>
            <a:ext cx="802894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101C49"/>
                </a:solidFill>
              </a:rPr>
              <a:t>Ba</a:t>
            </a:r>
            <a:r>
              <a:rPr sz="2200" spc="-50" dirty="0">
                <a:solidFill>
                  <a:srgbClr val="101C49"/>
                </a:solidFill>
              </a:rPr>
              <a:t>n</a:t>
            </a:r>
            <a:r>
              <a:rPr sz="2200" spc="-45" dirty="0">
                <a:solidFill>
                  <a:srgbClr val="101C49"/>
                </a:solidFill>
              </a:rPr>
              <a:t>do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0" dirty="0">
                <a:solidFill>
                  <a:srgbClr val="101C49"/>
                </a:solidFill>
              </a:rPr>
              <a:t>C</a:t>
            </a:r>
            <a:r>
              <a:rPr sz="2200" spc="-125" dirty="0">
                <a:solidFill>
                  <a:srgbClr val="101C49"/>
                </a:solidFill>
              </a:rPr>
              <a:t>e</a:t>
            </a:r>
            <a:r>
              <a:rPr sz="2200" spc="-65" dirty="0">
                <a:solidFill>
                  <a:srgbClr val="101C49"/>
                </a:solidFill>
              </a:rPr>
              <a:t>r</a:t>
            </a:r>
            <a:r>
              <a:rPr sz="2200" spc="-70" dirty="0">
                <a:solidFill>
                  <a:srgbClr val="101C49"/>
                </a:solidFill>
              </a:rPr>
              <a:t>tiﬁcazio</a:t>
            </a:r>
            <a:r>
              <a:rPr sz="2200" spc="-85" dirty="0">
                <a:solidFill>
                  <a:srgbClr val="101C49"/>
                </a:solidFill>
              </a:rPr>
              <a:t>n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5" dirty="0">
                <a:solidFill>
                  <a:srgbClr val="101C49"/>
                </a:solidFill>
              </a:rPr>
              <a:t>c</a:t>
            </a:r>
            <a:r>
              <a:rPr sz="2200" spc="-50" dirty="0">
                <a:solidFill>
                  <a:srgbClr val="101C49"/>
                </a:solidFill>
              </a:rPr>
              <a:t>ompe</a:t>
            </a:r>
            <a:r>
              <a:rPr sz="2200" spc="-70" dirty="0">
                <a:solidFill>
                  <a:srgbClr val="101C49"/>
                </a:solidFill>
              </a:rPr>
              <a:t>t</a:t>
            </a:r>
            <a:r>
              <a:rPr sz="2200" spc="-85" dirty="0">
                <a:solidFill>
                  <a:srgbClr val="101C49"/>
                </a:solidFill>
              </a:rPr>
              <a:t>en</a:t>
            </a:r>
            <a:r>
              <a:rPr sz="2200" spc="-90" dirty="0">
                <a:solidFill>
                  <a:srgbClr val="101C49"/>
                </a:solidFill>
              </a:rPr>
              <a:t>z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70" dirty="0">
                <a:solidFill>
                  <a:srgbClr val="101C49"/>
                </a:solidFill>
              </a:rPr>
              <a:t>2</a:t>
            </a:r>
            <a:r>
              <a:rPr sz="2200" spc="-180" dirty="0">
                <a:solidFill>
                  <a:srgbClr val="101C49"/>
                </a:solidFill>
              </a:rPr>
              <a:t>0</a:t>
            </a:r>
            <a:r>
              <a:rPr sz="2200" spc="-265" dirty="0">
                <a:solidFill>
                  <a:srgbClr val="101C49"/>
                </a:solidFill>
              </a:rPr>
              <a:t>23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10" dirty="0">
                <a:solidFill>
                  <a:srgbClr val="101C49"/>
                </a:solidFill>
              </a:rPr>
              <a:t>-</a:t>
            </a:r>
            <a:r>
              <a:rPr sz="2200" spc="-145" dirty="0">
                <a:solidFill>
                  <a:srgbClr val="101C49"/>
                </a:solidFill>
              </a:rPr>
              <a:t> </a:t>
            </a:r>
            <a:r>
              <a:rPr sz="2200" spc="-25" dirty="0"/>
              <a:t>A</a:t>
            </a:r>
            <a:r>
              <a:rPr sz="2200" spc="-130" dirty="0"/>
              <a:t> </a:t>
            </a:r>
            <a:r>
              <a:rPr sz="2200" spc="-5" dirty="0"/>
              <a:t>c</a:t>
            </a:r>
            <a:r>
              <a:rPr sz="2200" spc="-70" dirty="0"/>
              <a:t>hi</a:t>
            </a:r>
            <a:r>
              <a:rPr sz="2200" spc="-130" dirty="0"/>
              <a:t> </a:t>
            </a:r>
            <a:r>
              <a:rPr sz="2200" spc="-75" dirty="0"/>
              <a:t>è</a:t>
            </a:r>
            <a:r>
              <a:rPr sz="2200" spc="-130" dirty="0"/>
              <a:t> </a:t>
            </a:r>
            <a:r>
              <a:rPr sz="2200" spc="-160" dirty="0"/>
              <a:t>r</a:t>
            </a:r>
            <a:r>
              <a:rPr sz="2200" spc="-75" dirty="0"/>
              <a:t>i</a:t>
            </a:r>
            <a:r>
              <a:rPr sz="2200" spc="-170" dirty="0"/>
              <a:t>v</a:t>
            </a:r>
            <a:r>
              <a:rPr sz="2200" spc="-110" dirty="0"/>
              <a:t>o</a:t>
            </a:r>
            <a:r>
              <a:rPr sz="2200" spc="25" dirty="0"/>
              <a:t>l</a:t>
            </a:r>
            <a:r>
              <a:rPr sz="2200" spc="-90" dirty="0"/>
              <a:t>t</a:t>
            </a:r>
            <a:r>
              <a:rPr sz="2200" spc="-70" dirty="0"/>
              <a:t>o</a:t>
            </a:r>
            <a:endParaRPr sz="2200" dirty="0"/>
          </a:p>
        </p:txBody>
      </p:sp>
      <p:sp>
        <p:nvSpPr>
          <p:cNvPr id="4" name="object 4"/>
          <p:cNvSpPr txBox="1"/>
          <p:nvPr/>
        </p:nvSpPr>
        <p:spPr>
          <a:xfrm>
            <a:off x="346391" y="666750"/>
            <a:ext cx="8239125" cy="412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5760" marR="9525" indent="-353695" algn="just">
              <a:spcBef>
                <a:spcPts val="95"/>
              </a:spcBef>
              <a:buClr>
                <a:srgbClr val="101C49"/>
              </a:buClr>
              <a:buFont typeface="Arial"/>
              <a:buChar char="●"/>
              <a:tabLst>
                <a:tab pos="366395" algn="l"/>
              </a:tabLst>
            </a:pPr>
            <a:r>
              <a:rPr lang="it-IT" sz="1200" b="1" dirty="0">
                <a:solidFill>
                  <a:srgbClr val="997818"/>
                </a:solidFill>
                <a:latin typeface="Verdana"/>
                <a:cs typeface="Verdana"/>
              </a:rPr>
              <a:t>micro piccole e medie imprese (MPMI) 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di tutti i settori economici aventi  </a:t>
            </a:r>
            <a:r>
              <a:rPr lang="it-IT" sz="1200" b="1" dirty="0">
                <a:solidFill>
                  <a:srgbClr val="101C49"/>
                </a:solidFill>
                <a:latin typeface="Verdana"/>
                <a:cs typeface="Verdana"/>
              </a:rPr>
              <a:t>sede legale 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nella circoscrizione territoriale della Camera di commercio di  Brindisi</a:t>
            </a:r>
          </a:p>
          <a:p>
            <a:pPr marL="12065" marR="9525" algn="just">
              <a:spcBef>
                <a:spcPts val="95"/>
              </a:spcBef>
              <a:buClr>
                <a:srgbClr val="101C49"/>
              </a:buClr>
              <a:tabLst>
                <a:tab pos="366395" algn="l"/>
              </a:tabLst>
            </a:pPr>
            <a:endParaRPr lang="it-IT" sz="1200" dirty="0">
              <a:latin typeface="Verdana"/>
              <a:cs typeface="Verdana"/>
            </a:endParaRPr>
          </a:p>
          <a:p>
            <a:pPr marL="365760" marR="454025" indent="-349885" algn="just">
              <a:spcBef>
                <a:spcPts val="10"/>
              </a:spcBef>
              <a:buClr>
                <a:srgbClr val="101C49"/>
              </a:buClr>
              <a:buFont typeface="Arial"/>
              <a:buChar char="●"/>
              <a:tabLst>
                <a:tab pos="366395" algn="l"/>
              </a:tabLst>
            </a:pPr>
            <a:r>
              <a:rPr lang="it-IT" sz="1200" b="1" dirty="0">
                <a:solidFill>
                  <a:srgbClr val="101C49"/>
                </a:solidFill>
                <a:latin typeface="Verdana"/>
                <a:cs typeface="Verdana"/>
              </a:rPr>
              <a:t>attive e in regola 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con l’iscrizione al </a:t>
            </a:r>
            <a:r>
              <a:rPr lang="it-IT" sz="1200" b="1" dirty="0">
                <a:solidFill>
                  <a:srgbClr val="997818"/>
                </a:solidFill>
                <a:latin typeface="Verdana"/>
                <a:cs typeface="Verdana"/>
              </a:rPr>
              <a:t>Registro delle Imprese</a:t>
            </a:r>
            <a:endParaRPr lang="it-IT" sz="1200" dirty="0">
              <a:latin typeface="Verdana"/>
              <a:cs typeface="Verdana"/>
            </a:endParaRPr>
          </a:p>
          <a:p>
            <a:pPr marL="365760" indent="-353695">
              <a:spcBef>
                <a:spcPts val="1310"/>
              </a:spcBef>
              <a:buFont typeface="Microsoft Sans Serif"/>
              <a:buChar char="●"/>
              <a:tabLst>
                <a:tab pos="365760" algn="l"/>
                <a:tab pos="366395" algn="l"/>
              </a:tabLst>
            </a:pPr>
            <a:r>
              <a:rPr lang="it-IT" sz="1200" b="1" dirty="0">
                <a:solidFill>
                  <a:srgbClr val="101C49"/>
                </a:solidFill>
                <a:latin typeface="Verdana"/>
                <a:cs typeface="Verdana"/>
              </a:rPr>
              <a:t>iscritte 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nel </a:t>
            </a:r>
            <a:r>
              <a:rPr lang="it-IT" sz="1200" b="1" dirty="0">
                <a:solidFill>
                  <a:srgbClr val="997818"/>
                </a:solidFill>
                <a:latin typeface="Verdana"/>
              </a:rPr>
              <a:t>Registro Nazionale Alternanza Scuola-Lavoro</a:t>
            </a:r>
          </a:p>
          <a:p>
            <a:pPr marL="365760" indent="-353695">
              <a:spcBef>
                <a:spcPts val="1320"/>
              </a:spcBef>
              <a:buFont typeface="Microsoft Sans Serif"/>
              <a:buChar char="●"/>
              <a:tabLst>
                <a:tab pos="365760" algn="l"/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in regola con il </a:t>
            </a:r>
            <a:r>
              <a:rPr lang="it-IT" sz="1200" b="1" dirty="0">
                <a:solidFill>
                  <a:srgbClr val="101C49"/>
                </a:solidFill>
                <a:latin typeface="Verdana"/>
                <a:cs typeface="Verdana"/>
              </a:rPr>
              <a:t>pagamento 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del </a:t>
            </a:r>
            <a:r>
              <a:rPr lang="it-IT" sz="1200" b="1" dirty="0">
                <a:solidFill>
                  <a:srgbClr val="997818"/>
                </a:solidFill>
                <a:latin typeface="Verdana"/>
                <a:cs typeface="Verdana"/>
              </a:rPr>
              <a:t>diritto annuale</a:t>
            </a:r>
            <a:endParaRPr lang="it-IT" sz="1200" dirty="0">
              <a:latin typeface="Verdana"/>
              <a:cs typeface="Verdana"/>
            </a:endParaRPr>
          </a:p>
          <a:p>
            <a:pPr marL="365760" indent="-353695">
              <a:spcBef>
                <a:spcPts val="1325"/>
              </a:spcBef>
              <a:buFont typeface="Microsoft Sans Serif"/>
              <a:buChar char="●"/>
              <a:tabLst>
                <a:tab pos="365760" algn="l"/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non essere in stato di fallimento, liquidazione, amministrazione controllata</a:t>
            </a:r>
            <a:endParaRPr lang="it-IT" sz="1200" dirty="0">
              <a:latin typeface="Verdana"/>
              <a:cs typeface="Verdana"/>
            </a:endParaRPr>
          </a:p>
          <a:p>
            <a:pPr marL="365760" marR="5080" indent="-353695" algn="just">
              <a:spcBef>
                <a:spcPts val="1000"/>
              </a:spcBef>
              <a:buFont typeface="Microsoft Sans Serif"/>
              <a:buChar char="●"/>
              <a:tabLst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non avere amministratori o legali rappresentanti o soci per i quali  sussistano cause di divieto (leggi </a:t>
            </a:r>
            <a:r>
              <a:rPr lang="it-IT" sz="1200" dirty="0" err="1">
                <a:solidFill>
                  <a:srgbClr val="101C49"/>
                </a:solidFill>
                <a:latin typeface="Verdana"/>
                <a:cs typeface="Verdana"/>
              </a:rPr>
              <a:t>antimaﬁa</a:t>
            </a: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)</a:t>
            </a:r>
          </a:p>
          <a:p>
            <a:pPr marL="365760" marR="5080" indent="-353695" algn="just">
              <a:spcBef>
                <a:spcPts val="1000"/>
              </a:spcBef>
              <a:buFont typeface="Microsoft Sans Serif"/>
              <a:buChar char="●"/>
              <a:tabLst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  <a:cs typeface="Verdana"/>
              </a:rPr>
              <a:t>abbiano assolto gli obblighi contributi e previdenziali e Assistenziali dovuti per legge </a:t>
            </a:r>
          </a:p>
          <a:p>
            <a:pPr marL="365760" marR="5080" indent="-353695" algn="just">
              <a:spcBef>
                <a:spcPts val="1000"/>
              </a:spcBef>
              <a:buFont typeface="Microsoft Sans Serif"/>
              <a:buChar char="●"/>
              <a:tabLst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</a:rPr>
              <a:t>siano in regola con le normative sulla salute e sicurezza sul lavoro di cui al D.lgs. 9 aprile 2008,n. 81 e successive modificazioni e integrazioni (</a:t>
            </a:r>
            <a:r>
              <a:rPr lang="it-IT" sz="1200" b="1" dirty="0">
                <a:solidFill>
                  <a:srgbClr val="997818"/>
                </a:solidFill>
                <a:latin typeface="Verdana"/>
              </a:rPr>
              <a:t>inclusa l’integrazione del modello DUVRI per poter ospitare stage/tirocini)</a:t>
            </a:r>
          </a:p>
          <a:p>
            <a:pPr marL="365760" marR="5080" indent="-353695" algn="just">
              <a:spcBef>
                <a:spcPts val="1000"/>
              </a:spcBef>
              <a:buFont typeface="Microsoft Sans Serif"/>
              <a:buChar char="●"/>
              <a:tabLst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</a:rPr>
              <a:t>non abbiano forniture in essere con la Camera di commercio di Brindisi ai sensi dell’art. 4, comma 6, del D.L. 95 del 6 luglio 2012, convertito nella L. 7 agosto 2012, n. 1356.</a:t>
            </a:r>
          </a:p>
          <a:p>
            <a:pPr marL="365760" marR="5080" indent="-353695" algn="just">
              <a:spcBef>
                <a:spcPts val="1000"/>
              </a:spcBef>
              <a:buFont typeface="Microsoft Sans Serif"/>
              <a:buChar char="●"/>
              <a:tabLst>
                <a:tab pos="366395" algn="l"/>
              </a:tabLst>
            </a:pPr>
            <a:r>
              <a:rPr lang="it-IT" sz="1200" dirty="0">
                <a:solidFill>
                  <a:srgbClr val="101C49"/>
                </a:solidFill>
                <a:latin typeface="Verdana"/>
              </a:rPr>
              <a:t>non abbiano già beneficiato di altri contributi pubblici a valere sui medesimi progetti PCTO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35525" y="902709"/>
            <a:ext cx="8396605" cy="321857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endParaRPr lang="it-IT" b="0" spc="-120" dirty="0">
              <a:latin typeface="Verdana"/>
              <a:cs typeface="Verdana"/>
            </a:endParaRPr>
          </a:p>
          <a:p>
            <a:pPr marL="12700" algn="ctr">
              <a:spcBef>
                <a:spcPts val="140"/>
              </a:spcBef>
            </a:pPr>
            <a:endParaRPr lang="it-IT" spc="-95" dirty="0"/>
          </a:p>
          <a:p>
            <a:pPr marL="12700" algn="ctr">
              <a:spcBef>
                <a:spcPts val="140"/>
              </a:spcBef>
            </a:pPr>
            <a:r>
              <a:rPr lang="it-IT" spc="-95" dirty="0"/>
              <a:t>ISCRIZIONE</a:t>
            </a:r>
            <a:r>
              <a:rPr lang="it-IT" spc="-75" dirty="0"/>
              <a:t> </a:t>
            </a:r>
            <a:r>
              <a:rPr lang="it-IT" spc="-5" dirty="0"/>
              <a:t>AL</a:t>
            </a:r>
            <a:r>
              <a:rPr lang="it-IT" spc="-75" dirty="0"/>
              <a:t> </a:t>
            </a:r>
            <a:r>
              <a:rPr lang="it-IT" spc="-30" dirty="0"/>
              <a:t>RASL</a:t>
            </a:r>
            <a:endParaRPr lang="it-IT" dirty="0"/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endParaRPr lang="it-IT" b="0" spc="-120" dirty="0"/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endParaRPr lang="it-IT" b="0" spc="-120" dirty="0">
              <a:latin typeface="Verdana"/>
              <a:cs typeface="Verdana"/>
            </a:endParaRPr>
          </a:p>
          <a:p>
            <a:pPr marL="12700" marR="5080" algn="just">
              <a:lnSpc>
                <a:spcPct val="102899"/>
              </a:lnSpc>
              <a:spcBef>
                <a:spcPts val="90"/>
              </a:spcBef>
              <a:tabLst>
                <a:tab pos="887094" algn="l"/>
              </a:tabLst>
            </a:pPr>
            <a:r>
              <a:rPr lang="it-IT" sz="1600" spc="-25" dirty="0">
                <a:solidFill>
                  <a:srgbClr val="997818"/>
                </a:solidFill>
              </a:rPr>
              <a:t>è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spc="-35" dirty="0">
                <a:solidFill>
                  <a:srgbClr val="997818"/>
                </a:solidFill>
              </a:rPr>
              <a:t>richiesto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dirty="0">
                <a:solidFill>
                  <a:srgbClr val="997818"/>
                </a:solidFill>
              </a:rPr>
              <a:t>che</a:t>
            </a:r>
            <a:r>
              <a:rPr lang="it-IT" sz="1600" spc="100" dirty="0">
                <a:solidFill>
                  <a:srgbClr val="997818"/>
                </a:solidFill>
              </a:rPr>
              <a:t> </a:t>
            </a:r>
            <a:r>
              <a:rPr lang="it-IT" sz="1600" spc="-40" dirty="0">
                <a:solidFill>
                  <a:srgbClr val="997818"/>
                </a:solidFill>
              </a:rPr>
              <a:t>l’impresa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spc="-55" dirty="0">
                <a:solidFill>
                  <a:srgbClr val="997818"/>
                </a:solidFill>
              </a:rPr>
              <a:t>sia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spc="-40" dirty="0">
                <a:solidFill>
                  <a:srgbClr val="997818"/>
                </a:solidFill>
              </a:rPr>
              <a:t>iscritta</a:t>
            </a:r>
            <a:r>
              <a:rPr lang="it-IT" sz="1600" spc="100" dirty="0">
                <a:solidFill>
                  <a:srgbClr val="997818"/>
                </a:solidFill>
              </a:rPr>
              <a:t> </a:t>
            </a:r>
            <a:r>
              <a:rPr lang="it-IT" sz="1600" spc="-50" dirty="0">
                <a:solidFill>
                  <a:srgbClr val="997818"/>
                </a:solidFill>
              </a:rPr>
              <a:t>al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spc="-30" dirty="0">
                <a:solidFill>
                  <a:srgbClr val="997818"/>
                </a:solidFill>
              </a:rPr>
              <a:t>RASL</a:t>
            </a:r>
            <a:r>
              <a:rPr lang="it-IT" sz="1600" spc="95" dirty="0">
                <a:solidFill>
                  <a:srgbClr val="997818"/>
                </a:solidFill>
              </a:rPr>
              <a:t> </a:t>
            </a:r>
            <a:r>
              <a:rPr lang="it-IT" sz="1600" spc="-120" dirty="0">
                <a:solidFill>
                  <a:srgbClr val="997818"/>
                </a:solidFill>
              </a:rPr>
              <a:t>-</a:t>
            </a:r>
            <a:r>
              <a:rPr lang="it-IT" sz="1600" spc="80" dirty="0">
                <a:solidFill>
                  <a:srgbClr val="997818"/>
                </a:solidFill>
              </a:rPr>
              <a:t> </a:t>
            </a:r>
            <a:r>
              <a:rPr lang="it-IT" sz="1600" spc="30" dirty="0"/>
              <a:t>Registro</a:t>
            </a:r>
            <a:r>
              <a:rPr lang="it-IT" sz="1600" spc="50" dirty="0"/>
              <a:t> </a:t>
            </a:r>
            <a:r>
              <a:rPr lang="it-IT" sz="1600" spc="35" dirty="0"/>
              <a:t>Nazionale</a:t>
            </a:r>
            <a:r>
              <a:rPr lang="it-IT" sz="1600" spc="50" dirty="0"/>
              <a:t> </a:t>
            </a:r>
            <a:r>
              <a:rPr lang="it-IT" sz="1600" spc="35" dirty="0"/>
              <a:t>per</a:t>
            </a:r>
            <a:r>
              <a:rPr lang="it-IT" sz="1600" spc="55" dirty="0"/>
              <a:t> </a:t>
            </a:r>
            <a:r>
              <a:rPr lang="it-IT" sz="1600" spc="10" dirty="0"/>
              <a:t>l’alternanza</a:t>
            </a:r>
            <a:r>
              <a:rPr lang="it-IT" sz="1600" spc="50" dirty="0"/>
              <a:t> </a:t>
            </a:r>
            <a:r>
              <a:rPr lang="it-IT" sz="1600" spc="30" dirty="0"/>
              <a:t>scuola </a:t>
            </a:r>
            <a:r>
              <a:rPr lang="it-IT" sz="1600" spc="-480" dirty="0"/>
              <a:t> </a:t>
            </a:r>
            <a:r>
              <a:rPr lang="it-IT" sz="1600" spc="-35" dirty="0"/>
              <a:t>lavoro.</a:t>
            </a:r>
          </a:p>
          <a:p>
            <a:pPr marL="12700" marR="5080" algn="just">
              <a:lnSpc>
                <a:spcPct val="102899"/>
              </a:lnSpc>
              <a:spcBef>
                <a:spcPts val="90"/>
              </a:spcBef>
              <a:tabLst>
                <a:tab pos="887094" algn="l"/>
              </a:tabLst>
            </a:pPr>
            <a:endParaRPr lang="it-IT" sz="1600" spc="-35" dirty="0"/>
          </a:p>
          <a:p>
            <a:pPr marL="12700" marR="5080" algn="just">
              <a:lnSpc>
                <a:spcPct val="102899"/>
              </a:lnSpc>
              <a:spcBef>
                <a:spcPts val="90"/>
              </a:spcBef>
              <a:tabLst>
                <a:tab pos="887094" algn="l"/>
              </a:tabLst>
            </a:pPr>
            <a:r>
              <a:rPr lang="it-IT" sz="1600" spc="-35" dirty="0"/>
              <a:t>	</a:t>
            </a:r>
            <a:r>
              <a:rPr lang="it-IT" sz="1600" spc="-15" dirty="0">
                <a:solidFill>
                  <a:srgbClr val="0097A7"/>
                </a:solidFill>
                <a:hlinkClick r:id="rId2"/>
              </a:rPr>
              <a:t>https://scuolalavoro.registroimprese.it/rasl/home</a:t>
            </a:r>
            <a:endParaRPr lang="it-IT" sz="1600" spc="-15" dirty="0">
              <a:solidFill>
                <a:srgbClr val="0097A7"/>
              </a:solidFill>
            </a:endParaRPr>
          </a:p>
          <a:p>
            <a:pPr marL="12700" marR="5080" algn="just">
              <a:lnSpc>
                <a:spcPct val="102899"/>
              </a:lnSpc>
              <a:spcBef>
                <a:spcPts val="90"/>
              </a:spcBef>
              <a:tabLst>
                <a:tab pos="887094" algn="l"/>
              </a:tabLst>
            </a:pPr>
            <a:endParaRPr lang="it-IT" sz="1600" spc="-15" dirty="0">
              <a:solidFill>
                <a:srgbClr val="0097A7"/>
              </a:solidFill>
            </a:endParaRPr>
          </a:p>
          <a:p>
            <a:pPr marL="12700" marR="5080" algn="just">
              <a:lnSpc>
                <a:spcPct val="102899"/>
              </a:lnSpc>
              <a:spcBef>
                <a:spcPts val="90"/>
              </a:spcBef>
              <a:tabLst>
                <a:tab pos="887094" algn="l"/>
              </a:tabLst>
            </a:pPr>
            <a:r>
              <a:rPr lang="it-IT" sz="1600" b="0" dirty="0"/>
              <a:t>In alternativa l’impresa </a:t>
            </a:r>
            <a:r>
              <a:rPr lang="it-IT" sz="1600" b="0" dirty="0" err="1"/>
              <a:t>puo’</a:t>
            </a:r>
            <a:r>
              <a:rPr lang="it-IT" sz="1600" b="0" dirty="0"/>
              <a:t> presentare  apposita delega al Conservatore per l’iscrizione d’ufficio (</a:t>
            </a:r>
            <a:r>
              <a:rPr lang="it-IT" sz="1600" b="0" u="sng" dirty="0"/>
              <a:t>solo per le imprese che abbiano sede legale nella provincia di Brindisi) secondo la modulistica disponibile sul sito</a:t>
            </a:r>
            <a:endParaRPr lang="it-IT" sz="1600" b="0" dirty="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325" y="292248"/>
            <a:ext cx="796035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101C49"/>
                </a:solidFill>
              </a:rPr>
              <a:t>Ba</a:t>
            </a:r>
            <a:r>
              <a:rPr sz="2200" spc="-50" dirty="0">
                <a:solidFill>
                  <a:srgbClr val="101C49"/>
                </a:solidFill>
              </a:rPr>
              <a:t>n</a:t>
            </a:r>
            <a:r>
              <a:rPr sz="2200" spc="-45" dirty="0">
                <a:solidFill>
                  <a:srgbClr val="101C49"/>
                </a:solidFill>
              </a:rPr>
              <a:t>do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20" dirty="0">
                <a:solidFill>
                  <a:srgbClr val="101C49"/>
                </a:solidFill>
              </a:rPr>
              <a:t>C</a:t>
            </a:r>
            <a:r>
              <a:rPr sz="2200" spc="-125" dirty="0">
                <a:solidFill>
                  <a:srgbClr val="101C49"/>
                </a:solidFill>
              </a:rPr>
              <a:t>e</a:t>
            </a:r>
            <a:r>
              <a:rPr sz="2200" spc="-65" dirty="0">
                <a:solidFill>
                  <a:srgbClr val="101C49"/>
                </a:solidFill>
              </a:rPr>
              <a:t>r</a:t>
            </a:r>
            <a:r>
              <a:rPr sz="2200" spc="-70" dirty="0">
                <a:solidFill>
                  <a:srgbClr val="101C49"/>
                </a:solidFill>
              </a:rPr>
              <a:t>tiﬁcazio</a:t>
            </a:r>
            <a:r>
              <a:rPr sz="2200" spc="-85" dirty="0">
                <a:solidFill>
                  <a:srgbClr val="101C49"/>
                </a:solidFill>
              </a:rPr>
              <a:t>n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5" dirty="0">
                <a:solidFill>
                  <a:srgbClr val="101C49"/>
                </a:solidFill>
              </a:rPr>
              <a:t>c</a:t>
            </a:r>
            <a:r>
              <a:rPr sz="2200" spc="-50" dirty="0">
                <a:solidFill>
                  <a:srgbClr val="101C49"/>
                </a:solidFill>
              </a:rPr>
              <a:t>ompe</a:t>
            </a:r>
            <a:r>
              <a:rPr sz="2200" spc="-70" dirty="0">
                <a:solidFill>
                  <a:srgbClr val="101C49"/>
                </a:solidFill>
              </a:rPr>
              <a:t>t</a:t>
            </a:r>
            <a:r>
              <a:rPr sz="2200" spc="-85" dirty="0">
                <a:solidFill>
                  <a:srgbClr val="101C49"/>
                </a:solidFill>
              </a:rPr>
              <a:t>en</a:t>
            </a:r>
            <a:r>
              <a:rPr sz="2200" spc="-90" dirty="0">
                <a:solidFill>
                  <a:srgbClr val="101C49"/>
                </a:solidFill>
              </a:rPr>
              <a:t>z</a:t>
            </a:r>
            <a:r>
              <a:rPr sz="2200" spc="-75" dirty="0">
                <a:solidFill>
                  <a:srgbClr val="101C49"/>
                </a:solidFill>
              </a:rPr>
              <a:t>e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sz="2200" spc="-170" dirty="0">
                <a:solidFill>
                  <a:srgbClr val="101C49"/>
                </a:solidFill>
              </a:rPr>
              <a:t>2</a:t>
            </a:r>
            <a:r>
              <a:rPr sz="2200" spc="-180" dirty="0">
                <a:solidFill>
                  <a:srgbClr val="101C49"/>
                </a:solidFill>
              </a:rPr>
              <a:t>0</a:t>
            </a:r>
            <a:r>
              <a:rPr sz="2200" spc="-265" dirty="0">
                <a:solidFill>
                  <a:srgbClr val="101C49"/>
                </a:solidFill>
              </a:rPr>
              <a:t>23</a:t>
            </a:r>
            <a:r>
              <a:rPr sz="2200" spc="-130" dirty="0">
                <a:solidFill>
                  <a:srgbClr val="101C49"/>
                </a:solidFill>
              </a:rPr>
              <a:t> </a:t>
            </a:r>
            <a:r>
              <a:rPr lang="it-IT" sz="2200" spc="-210" dirty="0">
                <a:solidFill>
                  <a:srgbClr val="101C49"/>
                </a:solidFill>
              </a:rPr>
              <a:t>–</a:t>
            </a:r>
            <a:r>
              <a:rPr sz="2200" spc="-145" dirty="0">
                <a:solidFill>
                  <a:srgbClr val="101C49"/>
                </a:solidFill>
              </a:rPr>
              <a:t> </a:t>
            </a:r>
            <a:r>
              <a:rPr lang="it-IT" sz="2200" spc="-20" dirty="0"/>
              <a:t>Requisiti Specifici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70613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895350"/>
            <a:ext cx="8264966" cy="396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solidFill>
                  <a:srgbClr val="101C49"/>
                </a:solidFill>
                <a:latin typeface="Verdana"/>
                <a:cs typeface="Verdana"/>
              </a:rPr>
              <a:t>Il </a:t>
            </a:r>
            <a:r>
              <a:rPr sz="1500" b="1" dirty="0">
                <a:solidFill>
                  <a:srgbClr val="101C49"/>
                </a:solidFill>
                <a:latin typeface="Verdana"/>
                <a:cs typeface="Verdana"/>
              </a:rPr>
              <a:t>voucher </a:t>
            </a:r>
            <a:r>
              <a:rPr sz="1500" dirty="0">
                <a:solidFill>
                  <a:srgbClr val="101C49"/>
                </a:solidFill>
                <a:latin typeface="Verdana"/>
                <a:cs typeface="Verdana"/>
              </a:rPr>
              <a:t>è modulato in funzione delle ore di </a:t>
            </a:r>
            <a:r>
              <a:rPr sz="1500" dirty="0" err="1">
                <a:solidFill>
                  <a:srgbClr val="101C49"/>
                </a:solidFill>
                <a:latin typeface="Verdana"/>
                <a:cs typeface="Verdana"/>
              </a:rPr>
              <a:t>tutoraggio</a:t>
            </a:r>
            <a:r>
              <a:rPr sz="1500" dirty="0">
                <a:solidFill>
                  <a:srgbClr val="101C49"/>
                </a:solidFill>
                <a:latin typeface="Verdana"/>
                <a:cs typeface="Verdana"/>
              </a:rPr>
              <a:t>:</a:t>
            </a:r>
            <a:endParaRPr lang="it-IT" sz="1500" dirty="0">
              <a:solidFill>
                <a:srgbClr val="101C49"/>
              </a:solidFill>
              <a:latin typeface="Verdana"/>
              <a:cs typeface="Verdana"/>
            </a:endParaRPr>
          </a:p>
          <a:p>
            <a:pPr marL="12700">
              <a:spcBef>
                <a:spcPts val="100"/>
              </a:spcBef>
            </a:pPr>
            <a:endParaRPr sz="1500" dirty="0">
              <a:latin typeface="Verdana"/>
              <a:cs typeface="Verdana"/>
            </a:endParaRPr>
          </a:p>
          <a:p>
            <a:endParaRPr sz="1000" dirty="0">
              <a:latin typeface="Verdana"/>
              <a:cs typeface="Verdan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i="1" dirty="0"/>
              <a:t>€ 1.000,00 </a:t>
            </a:r>
            <a:r>
              <a:rPr lang="it-IT" i="1" dirty="0"/>
              <a:t>per attività di tutoraggio aziendale compresa tra le 120 ore (minimo 4 settimane) e le 180 ore (minimo 6 settimane), in caso di </a:t>
            </a:r>
            <a:r>
              <a:rPr lang="it-IT" b="1" i="1" dirty="0"/>
              <a:t>uno </a:t>
            </a:r>
            <a:r>
              <a:rPr lang="it-IT" dirty="0"/>
              <a:t>studente accolto in PCTO nel periodo:</a:t>
            </a:r>
            <a:r>
              <a:rPr lang="it-IT" b="1" dirty="0"/>
              <a:t>01/01/2023- 31/05/2024; </a:t>
            </a:r>
            <a:r>
              <a:rPr lang="it-IT" dirty="0"/>
              <a:t>nel caso di accoglimento di </a:t>
            </a:r>
            <a:r>
              <a:rPr lang="it-IT" b="1" dirty="0"/>
              <a:t>due o più studenti </a:t>
            </a:r>
            <a:r>
              <a:rPr lang="it-IT" dirty="0"/>
              <a:t>la misura del contributo è incrementata di </a:t>
            </a:r>
            <a:r>
              <a:rPr lang="it-IT" b="1" dirty="0"/>
              <a:t>€. 500,00</a:t>
            </a:r>
            <a:r>
              <a:rPr lang="it-IT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b="1" dirty="0"/>
              <a:t>€ 1.500,00 </a:t>
            </a:r>
            <a:r>
              <a:rPr lang="it-IT" dirty="0"/>
              <a:t>per attività di tutoraggio aziendale compresa tra le 181 ore (</a:t>
            </a:r>
            <a:r>
              <a:rPr lang="it-IT" i="1" dirty="0"/>
              <a:t>minimo </a:t>
            </a:r>
            <a:r>
              <a:rPr lang="it-IT" dirty="0"/>
              <a:t>6 settimane) e le 240 ore (</a:t>
            </a:r>
            <a:r>
              <a:rPr lang="it-IT" i="1" dirty="0"/>
              <a:t>minimo </a:t>
            </a:r>
            <a:r>
              <a:rPr lang="it-IT" dirty="0"/>
              <a:t>8 settimane), </a:t>
            </a:r>
            <a:r>
              <a:rPr lang="it-IT" i="1" dirty="0"/>
              <a:t>in caso di </a:t>
            </a:r>
            <a:r>
              <a:rPr lang="it-IT" b="1" i="1" dirty="0"/>
              <a:t>uno </a:t>
            </a:r>
            <a:r>
              <a:rPr lang="it-IT" dirty="0"/>
              <a:t>studente accolto in PCTO nel periodo:</a:t>
            </a:r>
            <a:r>
              <a:rPr lang="it-IT" b="1" dirty="0"/>
              <a:t>01/01/2023 - 31/05/2024</a:t>
            </a:r>
            <a:r>
              <a:rPr lang="it-IT" dirty="0"/>
              <a:t>; nel caso di accoglimento di due o più studenti la misura del contributo è incrementata di </a:t>
            </a:r>
            <a:r>
              <a:rPr lang="it-IT" b="1" dirty="0"/>
              <a:t>€. 500,00</a:t>
            </a:r>
            <a:r>
              <a:rPr lang="it-IT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b="1" dirty="0"/>
              <a:t>€ 2.000,00 </a:t>
            </a:r>
            <a:r>
              <a:rPr lang="it-IT" dirty="0"/>
              <a:t>per attività di tutoraggio aziendale superiore alle 240 ore (oltre le 8 settimane) </a:t>
            </a:r>
            <a:r>
              <a:rPr lang="it-IT" i="1" dirty="0"/>
              <a:t>in caso di </a:t>
            </a:r>
            <a:r>
              <a:rPr lang="it-IT" b="1" i="1" dirty="0"/>
              <a:t>uno </a:t>
            </a:r>
            <a:r>
              <a:rPr lang="it-IT" dirty="0"/>
              <a:t>studente accolto in PCTO nel periodo: </a:t>
            </a:r>
            <a:r>
              <a:rPr lang="it-IT" b="1" dirty="0"/>
              <a:t>01/01/2023 - 31/05/2024; </a:t>
            </a:r>
            <a:r>
              <a:rPr lang="it-IT" dirty="0"/>
              <a:t>nel caso di accoglimento di due o più studenti la misura del contributo è incrementata di </a:t>
            </a:r>
            <a:r>
              <a:rPr lang="it-IT" b="1" dirty="0"/>
              <a:t>€. 500,00</a:t>
            </a:r>
            <a:r>
              <a:rPr lang="it-IT" dirty="0"/>
              <a:t>;</a:t>
            </a:r>
            <a:endParaRPr sz="150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325" y="217065"/>
            <a:ext cx="81883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90" dirty="0">
                <a:solidFill>
                  <a:srgbClr val="101C49"/>
                </a:solidFill>
              </a:rPr>
              <a:t>-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sz="2000" spc="-145" dirty="0"/>
              <a:t>Impo</a:t>
            </a:r>
            <a:r>
              <a:rPr sz="2000" spc="-75" dirty="0"/>
              <a:t>r</a:t>
            </a:r>
            <a:r>
              <a:rPr sz="2000" spc="-80" dirty="0"/>
              <a:t>t</a:t>
            </a:r>
            <a:r>
              <a:rPr sz="2000" spc="-65" dirty="0"/>
              <a:t>o</a:t>
            </a:r>
            <a:r>
              <a:rPr sz="2000" spc="-120" dirty="0"/>
              <a:t> </a:t>
            </a:r>
            <a:r>
              <a:rPr sz="2000" spc="-55" dirty="0"/>
              <a:t>del</a:t>
            </a:r>
            <a:r>
              <a:rPr sz="2000" spc="-120" dirty="0"/>
              <a:t> </a:t>
            </a:r>
            <a:r>
              <a:rPr sz="2000" spc="-135" dirty="0"/>
              <a:t>v</a:t>
            </a:r>
            <a:r>
              <a:rPr sz="2000" spc="-40" dirty="0"/>
              <a:t>ou</a:t>
            </a:r>
            <a:r>
              <a:rPr sz="2000" spc="-45" dirty="0"/>
              <a:t>c</a:t>
            </a:r>
            <a:r>
              <a:rPr sz="2000" spc="-40" dirty="0"/>
              <a:t>h</a:t>
            </a:r>
            <a:r>
              <a:rPr sz="2000" spc="-100" dirty="0"/>
              <a:t>er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11725" y="1187189"/>
            <a:ext cx="8231505" cy="373627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spcBef>
                <a:spcPts val="315"/>
              </a:spcBef>
            </a:pPr>
            <a:r>
              <a:rPr sz="1600" dirty="0">
                <a:solidFill>
                  <a:srgbClr val="101C49"/>
                </a:solidFill>
                <a:latin typeface="Verdana"/>
                <a:cs typeface="Verdana"/>
              </a:rPr>
              <a:t>Il </a:t>
            </a:r>
            <a:r>
              <a:rPr sz="1600" b="1" dirty="0">
                <a:solidFill>
                  <a:srgbClr val="101C49"/>
                </a:solidFill>
                <a:latin typeface="Verdana"/>
                <a:cs typeface="Verdana"/>
              </a:rPr>
              <a:t>contributo non è correlato a spese sostenute </a:t>
            </a:r>
            <a:r>
              <a:rPr sz="1600" dirty="0">
                <a:solidFill>
                  <a:srgbClr val="101C49"/>
                </a:solidFill>
                <a:latin typeface="Verdana"/>
                <a:cs typeface="Verdana"/>
              </a:rPr>
              <a:t>ma esclusivamente all’attività  svolta a favore degli studenti della scuola secondaria di secondo grado per la  realizzazione di un percorso di pcto.</a:t>
            </a:r>
            <a:endParaRPr sz="1600" dirty="0">
              <a:latin typeface="Verdana"/>
              <a:cs typeface="Verdana"/>
            </a:endParaRPr>
          </a:p>
          <a:p>
            <a:pPr marL="12700">
              <a:spcBef>
                <a:spcPts val="1505"/>
              </a:spcBef>
            </a:pPr>
            <a:r>
              <a:rPr sz="1600" b="1" dirty="0">
                <a:solidFill>
                  <a:srgbClr val="997818"/>
                </a:solidFill>
                <a:latin typeface="Verdana"/>
                <a:cs typeface="Verdana"/>
              </a:rPr>
              <a:t>PREMIALITÀ</a:t>
            </a:r>
            <a:r>
              <a:rPr lang="it-IT" sz="1600" b="1" dirty="0">
                <a:solidFill>
                  <a:srgbClr val="997818"/>
                </a:solidFill>
                <a:latin typeface="Verdana"/>
                <a:cs typeface="Verdana"/>
              </a:rPr>
              <a:t> AGGIUNTIVE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nel caso di inserimento in azienda di uno o più studenti diversamente abili (certificazione ai sensi della Legge 104/92) saranno riconosciuti ulteriori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€ 200,00;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alle imprese in possesso del rating di legalità verrà riconosciuta una premialità aggiuntiva pari a €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200,00 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ell'ambito della riserva stabilita dall’art. 7 del bando</a:t>
            </a:r>
            <a:endParaRPr sz="16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1">
              <a:spcBef>
                <a:spcPts val="40"/>
              </a:spcBef>
              <a:buClr>
                <a:srgbClr val="101C49"/>
              </a:buClr>
              <a:buFont typeface="Arial"/>
              <a:buChar char="○"/>
            </a:pPr>
            <a:endParaRPr sz="1450" dirty="0">
              <a:latin typeface="Verdana"/>
              <a:cs typeface="Verdana"/>
            </a:endParaRPr>
          </a:p>
          <a:p>
            <a:pPr marL="12700"/>
            <a:r>
              <a:rPr sz="1600" b="1" dirty="0">
                <a:solidFill>
                  <a:srgbClr val="997818"/>
                </a:solidFill>
                <a:latin typeface="Verdana"/>
                <a:cs typeface="Verdana"/>
              </a:rPr>
              <a:t>RITENUTA D’ACCONTO</a:t>
            </a:r>
            <a:endParaRPr sz="1600" dirty="0">
              <a:latin typeface="Verdana"/>
              <a:cs typeface="Verdana"/>
            </a:endParaRPr>
          </a:p>
          <a:p>
            <a:pPr marL="469900" indent="-351790">
              <a:spcBef>
                <a:spcPts val="1095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600" b="1" dirty="0">
                <a:solidFill>
                  <a:srgbClr val="101C49"/>
                </a:solidFill>
                <a:latin typeface="Verdana"/>
                <a:cs typeface="Verdana"/>
              </a:rPr>
              <a:t>ritenuta d’acconto del </a:t>
            </a:r>
            <a:r>
              <a:rPr sz="1600" b="1" dirty="0">
                <a:solidFill>
                  <a:srgbClr val="997818"/>
                </a:solidFill>
                <a:latin typeface="Verdana"/>
                <a:cs typeface="Verdana"/>
              </a:rPr>
              <a:t>4</a:t>
            </a:r>
            <a:r>
              <a:rPr lang="it-IT" sz="1600" b="1" dirty="0">
                <a:solidFill>
                  <a:srgbClr val="997818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997818"/>
                </a:solidFill>
                <a:latin typeface="Verdana"/>
                <a:cs typeface="Verdana"/>
              </a:rPr>
              <a:t>% </a:t>
            </a:r>
            <a:r>
              <a:rPr lang="it-IT" sz="1600" b="1" dirty="0">
                <a:solidFill>
                  <a:srgbClr val="997818"/>
                </a:solidFill>
                <a:latin typeface="Verdana"/>
                <a:cs typeface="Verdana"/>
              </a:rPr>
              <a:t> </a:t>
            </a:r>
            <a:r>
              <a:rPr sz="1600" dirty="0" err="1">
                <a:solidFill>
                  <a:srgbClr val="101C49"/>
                </a:solidFill>
                <a:latin typeface="Verdana"/>
                <a:cs typeface="Verdana"/>
              </a:rPr>
              <a:t>applicata</a:t>
            </a:r>
            <a:r>
              <a:rPr sz="1600" dirty="0">
                <a:solidFill>
                  <a:srgbClr val="101C49"/>
                </a:solidFill>
                <a:latin typeface="Verdana"/>
                <a:cs typeface="Verdana"/>
              </a:rPr>
              <a:t> sui voucher erogati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325" y="217065"/>
            <a:ext cx="81883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90" dirty="0">
                <a:solidFill>
                  <a:srgbClr val="101C49"/>
                </a:solidFill>
              </a:rPr>
              <a:t>-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sz="2000" spc="-145" dirty="0"/>
              <a:t>Impo</a:t>
            </a:r>
            <a:r>
              <a:rPr sz="2000" spc="-75" dirty="0"/>
              <a:t>r</a:t>
            </a:r>
            <a:r>
              <a:rPr sz="2000" spc="-80" dirty="0"/>
              <a:t>t</a:t>
            </a:r>
            <a:r>
              <a:rPr sz="2000" spc="-65" dirty="0"/>
              <a:t>o</a:t>
            </a:r>
            <a:r>
              <a:rPr sz="2000" spc="-120" dirty="0"/>
              <a:t> </a:t>
            </a:r>
            <a:r>
              <a:rPr sz="2000" spc="-55" dirty="0"/>
              <a:t>del</a:t>
            </a:r>
            <a:r>
              <a:rPr sz="2000" spc="-120" dirty="0"/>
              <a:t> </a:t>
            </a:r>
            <a:r>
              <a:rPr sz="2000" spc="-135" dirty="0"/>
              <a:t>v</a:t>
            </a:r>
            <a:r>
              <a:rPr sz="2000" spc="-40" dirty="0"/>
              <a:t>ou</a:t>
            </a:r>
            <a:r>
              <a:rPr sz="2000" spc="-45" dirty="0"/>
              <a:t>c</a:t>
            </a:r>
            <a:r>
              <a:rPr sz="2000" spc="-40" dirty="0"/>
              <a:t>h</a:t>
            </a:r>
            <a:r>
              <a:rPr sz="2000" spc="-100" dirty="0"/>
              <a:t>er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884" y="1044812"/>
            <a:ext cx="8352790" cy="369524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700" b="1" dirty="0">
                <a:solidFill>
                  <a:srgbClr val="101C49"/>
                </a:solidFill>
                <a:latin typeface="Verdana"/>
                <a:cs typeface="Verdana"/>
              </a:rPr>
              <a:t>Data di apertura del bando: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dalle ore </a:t>
            </a:r>
            <a:r>
              <a:rPr lang="it-IT" sz="1700" b="1" dirty="0">
                <a:solidFill>
                  <a:srgbClr val="997818"/>
                </a:solidFill>
                <a:latin typeface="Verdana"/>
                <a:cs typeface="Verdana"/>
              </a:rPr>
              <a:t>09</a:t>
            </a: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:00 del 2</a:t>
            </a:r>
            <a:r>
              <a:rPr lang="it-IT" sz="1700" b="1" dirty="0">
                <a:solidFill>
                  <a:srgbClr val="997818"/>
                </a:solidFill>
                <a:latin typeface="Verdana"/>
                <a:cs typeface="Verdana"/>
              </a:rPr>
              <a:t>5</a:t>
            </a: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/</a:t>
            </a:r>
            <a:r>
              <a:rPr lang="it-IT" sz="1700" b="1" dirty="0">
                <a:solidFill>
                  <a:srgbClr val="997818"/>
                </a:solidFill>
                <a:latin typeface="Verdana"/>
                <a:cs typeface="Verdana"/>
              </a:rPr>
              <a:t>10</a:t>
            </a: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/2023 ﬁno alle ore 21:00 del </a:t>
            </a:r>
            <a:r>
              <a:rPr lang="it-IT" sz="1700" b="1" dirty="0">
                <a:solidFill>
                  <a:srgbClr val="997818"/>
                </a:solidFill>
                <a:latin typeface="Verdana"/>
                <a:cs typeface="Verdana"/>
              </a:rPr>
              <a:t>27</a:t>
            </a: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/1</a:t>
            </a:r>
            <a:r>
              <a:rPr lang="it-IT" sz="1700" b="1" dirty="0">
                <a:solidFill>
                  <a:srgbClr val="997818"/>
                </a:solidFill>
                <a:latin typeface="Verdana"/>
                <a:cs typeface="Verdana"/>
              </a:rPr>
              <a:t>1</a:t>
            </a: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/2023.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Verdana"/>
              <a:cs typeface="Verdana"/>
            </a:endParaRPr>
          </a:p>
          <a:p>
            <a:pPr marL="12700" marR="192405">
              <a:lnSpc>
                <a:spcPct val="114999"/>
              </a:lnSpc>
            </a:pPr>
            <a:r>
              <a:rPr sz="1700" b="1" dirty="0">
                <a:solidFill>
                  <a:srgbClr val="101C49"/>
                </a:solidFill>
                <a:latin typeface="Verdana"/>
                <a:cs typeface="Verdana"/>
              </a:rPr>
              <a:t>Si terrà conto dell’ordine cronologico di ricezione delle domande. </a:t>
            </a:r>
            <a:r>
              <a:rPr sz="1700" dirty="0">
                <a:solidFill>
                  <a:srgbClr val="101C49"/>
                </a:solidFill>
                <a:latin typeface="Verdana"/>
                <a:cs typeface="Verdana"/>
              </a:rPr>
              <a:t>Al  raggiungimento di richieste di contributi superiori alla dotazione ﬁnanziaria  sarà possibile la chiusura anticipata del bando.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/>
              <a:cs typeface="Verdana"/>
            </a:endParaRPr>
          </a:p>
          <a:p>
            <a:pPr marL="368300" indent="-308610">
              <a:lnSpc>
                <a:spcPct val="100000"/>
              </a:lnSpc>
              <a:spcBef>
                <a:spcPts val="1230"/>
              </a:spcBef>
              <a:buClr>
                <a:srgbClr val="101C49"/>
              </a:buClr>
              <a:buFont typeface="Arial"/>
              <a:buChar char="●"/>
              <a:tabLst>
                <a:tab pos="367665" algn="l"/>
                <a:tab pos="368300" algn="l"/>
              </a:tabLst>
            </a:pP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Leggere </a:t>
            </a:r>
            <a:r>
              <a:rPr sz="1700" dirty="0">
                <a:solidFill>
                  <a:srgbClr val="101C49"/>
                </a:solidFill>
                <a:latin typeface="Verdana"/>
                <a:cs typeface="Verdana"/>
              </a:rPr>
              <a:t>attentamente </a:t>
            </a:r>
            <a:r>
              <a:rPr sz="1700" b="1" dirty="0">
                <a:solidFill>
                  <a:srgbClr val="101C49"/>
                </a:solidFill>
                <a:latin typeface="Verdana"/>
                <a:cs typeface="Verdana"/>
              </a:rPr>
              <a:t>il bando </a:t>
            </a:r>
            <a:r>
              <a:rPr sz="1700" dirty="0">
                <a:solidFill>
                  <a:srgbClr val="101C49"/>
                </a:solidFill>
                <a:latin typeface="Verdana"/>
                <a:cs typeface="Verdana"/>
              </a:rPr>
              <a:t>e le sue ﬁnalità</a:t>
            </a:r>
            <a:endParaRPr sz="1700" dirty="0">
              <a:latin typeface="Verdana"/>
              <a:cs typeface="Verdana"/>
            </a:endParaRPr>
          </a:p>
          <a:p>
            <a:pPr marL="368300" indent="-308610">
              <a:lnSpc>
                <a:spcPct val="100000"/>
              </a:lnSpc>
              <a:spcBef>
                <a:spcPts val="305"/>
              </a:spcBef>
              <a:buClr>
                <a:srgbClr val="101C49"/>
              </a:buClr>
              <a:buFont typeface="Arial"/>
              <a:buChar char="●"/>
              <a:tabLst>
                <a:tab pos="367665" algn="l"/>
                <a:tab pos="368300" algn="l"/>
              </a:tabLst>
            </a:pP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Compilare la </a:t>
            </a:r>
            <a:r>
              <a:rPr sz="1700" b="1" dirty="0" err="1">
                <a:solidFill>
                  <a:srgbClr val="997818"/>
                </a:solidFill>
                <a:latin typeface="Verdana"/>
                <a:cs typeface="Verdana"/>
              </a:rPr>
              <a:t>modulistica</a:t>
            </a:r>
            <a:endParaRPr sz="1700" dirty="0">
              <a:highlight>
                <a:srgbClr val="FFFF00"/>
              </a:highlight>
              <a:latin typeface="Verdana"/>
              <a:cs typeface="Verdana"/>
            </a:endParaRPr>
          </a:p>
          <a:p>
            <a:pPr marL="367665" marR="5080" indent="-308610">
              <a:lnSpc>
                <a:spcPct val="114999"/>
              </a:lnSpc>
              <a:buClr>
                <a:srgbClr val="101C49"/>
              </a:buClr>
              <a:buFont typeface="Arial"/>
              <a:buChar char="●"/>
              <a:tabLst>
                <a:tab pos="367665" algn="l"/>
                <a:tab pos="368300" algn="l"/>
              </a:tabLst>
            </a:pP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Effettuare l’iscrizione </a:t>
            </a:r>
            <a:r>
              <a:rPr sz="1700" dirty="0">
                <a:solidFill>
                  <a:srgbClr val="101C49"/>
                </a:solidFill>
                <a:latin typeface="Verdana"/>
                <a:cs typeface="Verdana"/>
              </a:rPr>
              <a:t>al Registro Nazionale per l'alternanza scuola lavoro  (se non già effettuata)</a:t>
            </a:r>
            <a:endParaRPr sz="1700" dirty="0">
              <a:latin typeface="Verdana"/>
              <a:cs typeface="Verdana"/>
            </a:endParaRPr>
          </a:p>
          <a:p>
            <a:pPr marL="368300" indent="-308610">
              <a:lnSpc>
                <a:spcPct val="100000"/>
              </a:lnSpc>
              <a:spcBef>
                <a:spcPts val="305"/>
              </a:spcBef>
              <a:buClr>
                <a:srgbClr val="101C49"/>
              </a:buClr>
              <a:buFont typeface="Arial"/>
              <a:buChar char="●"/>
              <a:tabLst>
                <a:tab pos="367665" algn="l"/>
                <a:tab pos="368300" algn="l"/>
              </a:tabLst>
            </a:pPr>
            <a:r>
              <a:rPr sz="1700" b="1" dirty="0">
                <a:solidFill>
                  <a:srgbClr val="997818"/>
                </a:solidFill>
                <a:latin typeface="Verdana"/>
                <a:cs typeface="Verdana"/>
              </a:rPr>
              <a:t>Inserire la domanda </a:t>
            </a:r>
            <a:r>
              <a:rPr sz="1700" dirty="0">
                <a:solidFill>
                  <a:srgbClr val="101C49"/>
                </a:solidFill>
                <a:latin typeface="Verdana"/>
                <a:cs typeface="Verdana"/>
              </a:rPr>
              <a:t>sul portale </a:t>
            </a:r>
            <a:r>
              <a:rPr sz="1700" b="1" u="heavy" dirty="0">
                <a:solidFill>
                  <a:srgbClr val="101C49"/>
                </a:solidFill>
                <a:uFill>
                  <a:solidFill>
                    <a:srgbClr val="101C49"/>
                  </a:solidFill>
                </a:uFill>
                <a:latin typeface="Verdana"/>
                <a:cs typeface="Verdana"/>
                <a:hlinkClick r:id="rId2"/>
              </a:rPr>
              <a:t>Web Telemaco</a:t>
            </a:r>
            <a:endParaRPr sz="170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325" y="217065"/>
            <a:ext cx="78498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90" dirty="0">
                <a:solidFill>
                  <a:srgbClr val="101C49"/>
                </a:solidFill>
              </a:rPr>
              <a:t>-</a:t>
            </a:r>
            <a:r>
              <a:rPr sz="2000" spc="-140" dirty="0">
                <a:solidFill>
                  <a:srgbClr val="101C49"/>
                </a:solidFill>
              </a:rPr>
              <a:t> </a:t>
            </a:r>
            <a:r>
              <a:rPr sz="2000" spc="-25" dirty="0"/>
              <a:t>C</a:t>
            </a:r>
            <a:r>
              <a:rPr sz="2000" spc="-35" dirty="0"/>
              <a:t>o</a:t>
            </a:r>
            <a:r>
              <a:rPr sz="2000" spc="-45" dirty="0"/>
              <a:t>m</a:t>
            </a:r>
            <a:r>
              <a:rPr sz="2000" spc="-70" dirty="0"/>
              <a:t>e</a:t>
            </a:r>
            <a:r>
              <a:rPr sz="2000" spc="-120" dirty="0"/>
              <a:t> </a:t>
            </a:r>
            <a:r>
              <a:rPr sz="2000" spc="-40" dirty="0"/>
              <a:t>p</a:t>
            </a:r>
            <a:r>
              <a:rPr sz="2000" spc="-135" dirty="0"/>
              <a:t>a</a:t>
            </a:r>
            <a:r>
              <a:rPr sz="2000" spc="-75" dirty="0"/>
              <a:t>r</a:t>
            </a:r>
            <a:r>
              <a:rPr sz="2000" spc="-80" dirty="0"/>
              <a:t>t</a:t>
            </a:r>
            <a:r>
              <a:rPr sz="2000" spc="-35" dirty="0"/>
              <a:t>e</a:t>
            </a:r>
            <a:r>
              <a:rPr sz="2000" spc="-40" dirty="0"/>
              <a:t>c</a:t>
            </a:r>
            <a:r>
              <a:rPr sz="2000" spc="-35" dirty="0"/>
              <a:t>i</a:t>
            </a:r>
            <a:r>
              <a:rPr sz="2000" spc="-90" dirty="0"/>
              <a:t>p</a:t>
            </a:r>
            <a:r>
              <a:rPr sz="2000" spc="-135" dirty="0"/>
              <a:t>a</a:t>
            </a:r>
            <a:r>
              <a:rPr sz="2000" spc="-120" dirty="0"/>
              <a:t>r</a:t>
            </a:r>
            <a:r>
              <a:rPr sz="2000" spc="-70" dirty="0"/>
              <a:t>e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9350" y="0"/>
            <a:ext cx="1064649" cy="101836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36649" y="1877424"/>
            <a:ext cx="7334250" cy="3149600"/>
          </a:xfrm>
          <a:custGeom>
            <a:avLst/>
            <a:gdLst/>
            <a:ahLst/>
            <a:cxnLst/>
            <a:rect l="l" t="t" r="r" b="b"/>
            <a:pathLst>
              <a:path w="7334250" h="3149600">
                <a:moveTo>
                  <a:pt x="0" y="0"/>
                </a:moveTo>
                <a:lnTo>
                  <a:pt x="7334099" y="0"/>
                </a:lnTo>
                <a:lnTo>
                  <a:pt x="7334099" y="3149399"/>
                </a:lnTo>
                <a:lnTo>
                  <a:pt x="0" y="31493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997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9674" y="1916921"/>
            <a:ext cx="7125970" cy="2709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/>
              <a:t>Per maggiori informazioni sull'invio telematico della domanda  </a:t>
            </a:r>
          </a:p>
          <a:p>
            <a:pPr algn="just"/>
            <a:r>
              <a:rPr lang="it-IT" dirty="0"/>
              <a:t>• consulta la guida: </a:t>
            </a:r>
            <a:r>
              <a:rPr lang="it-IT" u="sng" dirty="0" err="1">
                <a:hlinkClick r:id="rId3"/>
              </a:rPr>
              <a:t>Webtelemaco</a:t>
            </a:r>
            <a:r>
              <a:rPr lang="it-IT" u="sng" dirty="0">
                <a:hlinkClick r:id="rId3"/>
              </a:rPr>
              <a:t>-istruzioni tecniche caricamento</a:t>
            </a:r>
            <a:r>
              <a:rPr lang="it-IT" dirty="0"/>
              <a:t> </a:t>
            </a:r>
          </a:p>
          <a:p>
            <a:pPr algn="just"/>
            <a:r>
              <a:rPr lang="it-IT" dirty="0"/>
              <a:t>• </a:t>
            </a:r>
            <a:r>
              <a:rPr lang="it-IT" u="sng" dirty="0">
                <a:hlinkClick r:id="rId4"/>
              </a:rPr>
              <a:t>Partecipa al  Corso gratuito sulla Pratica Telematica dei Contributi alle Imprese in modalità e-learning (</a:t>
            </a:r>
            <a:r>
              <a:rPr lang="it-IT" u="sng" dirty="0" err="1">
                <a:hlinkClick r:id="rId4"/>
              </a:rPr>
              <a:t>Infocamere</a:t>
            </a:r>
            <a:r>
              <a:rPr lang="it-IT" u="sng" dirty="0">
                <a:hlinkClick r:id="rId4"/>
              </a:rPr>
              <a:t>) </a:t>
            </a:r>
            <a:r>
              <a:rPr lang="it-IT" dirty="0"/>
              <a:t>- accesso con registrazione </a:t>
            </a:r>
          </a:p>
          <a:p>
            <a:pPr algn="just"/>
            <a:r>
              <a:rPr lang="it-IT" dirty="0"/>
              <a:t>• Richiedi l’assistenza per registrazione </a:t>
            </a:r>
            <a:r>
              <a:rPr lang="it-IT" dirty="0" err="1"/>
              <a:t>WebTelemaco</a:t>
            </a:r>
            <a:r>
              <a:rPr lang="it-IT" dirty="0"/>
              <a:t> e compilazione della pratica telematica Supporto di </a:t>
            </a:r>
            <a:r>
              <a:rPr lang="it-IT" dirty="0" err="1"/>
              <a:t>Infocamere</a:t>
            </a:r>
            <a:r>
              <a:rPr lang="it-IT" dirty="0"/>
              <a:t> sul sito https://registroimprese.infocamere.it/web/guest/assistenza oppure al numero 049 2015215, dal lunedì al venerdì dalle ore 8.30 alle ore 18.30 </a:t>
            </a:r>
          </a:p>
          <a:p>
            <a:pPr marL="12700" marR="5080">
              <a:lnSpc>
                <a:spcPct val="114999"/>
              </a:lnSpc>
              <a:spcBef>
                <a:spcPts val="100"/>
              </a:spcBef>
            </a:pPr>
            <a:endParaRPr lang="it-IT" sz="1200" dirty="0">
              <a:highlight>
                <a:srgbClr val="FFFF00"/>
              </a:highlight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649" y="803100"/>
            <a:ext cx="7334250" cy="1022985"/>
          </a:xfrm>
          <a:prstGeom prst="rect">
            <a:avLst/>
          </a:prstGeom>
          <a:ln w="19049">
            <a:solidFill>
              <a:srgbClr val="101C4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85725" marR="655955">
              <a:lnSpc>
                <a:spcPct val="114999"/>
              </a:lnSpc>
              <a:spcBef>
                <a:spcPts val="310"/>
              </a:spcBef>
            </a:pPr>
            <a:r>
              <a:rPr sz="1650" spc="15" dirty="0">
                <a:solidFill>
                  <a:srgbClr val="101C49"/>
                </a:solidFill>
                <a:latin typeface="Verdana"/>
                <a:cs typeface="Verdana"/>
              </a:rPr>
              <a:t>La</a:t>
            </a:r>
            <a:r>
              <a:rPr sz="1650" spc="-14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dirty="0">
                <a:solidFill>
                  <a:srgbClr val="101C49"/>
                </a:solidFill>
                <a:latin typeface="Verdana"/>
                <a:cs typeface="Verdana"/>
              </a:rPr>
              <a:t>richiesta</a:t>
            </a:r>
            <a:r>
              <a:rPr sz="1650" spc="-14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40" dirty="0">
                <a:solidFill>
                  <a:srgbClr val="101C49"/>
                </a:solidFill>
                <a:latin typeface="Verdana"/>
                <a:cs typeface="Verdana"/>
              </a:rPr>
              <a:t>di</a:t>
            </a:r>
            <a:r>
              <a:rPr sz="1650" spc="-14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10" dirty="0">
                <a:solidFill>
                  <a:srgbClr val="101C49"/>
                </a:solidFill>
                <a:latin typeface="Verdana"/>
                <a:cs typeface="Verdana"/>
              </a:rPr>
              <a:t>voucher</a:t>
            </a:r>
            <a:r>
              <a:rPr sz="1650" spc="-14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101C49"/>
                </a:solidFill>
                <a:latin typeface="Verdana"/>
                <a:cs typeface="Verdana"/>
              </a:rPr>
              <a:t>deve</a:t>
            </a:r>
            <a:r>
              <a:rPr sz="1650" spc="-14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-25" dirty="0">
                <a:solidFill>
                  <a:srgbClr val="101C49"/>
                </a:solidFill>
                <a:latin typeface="Verdana"/>
                <a:cs typeface="Verdana"/>
              </a:rPr>
              <a:t>essere</a:t>
            </a:r>
            <a:r>
              <a:rPr sz="1650" spc="-114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b="1" spc="-85" dirty="0">
                <a:solidFill>
                  <a:srgbClr val="101C49"/>
                </a:solidFill>
                <a:latin typeface="Verdana"/>
                <a:cs typeface="Verdana"/>
              </a:rPr>
              <a:t>trasmessa</a:t>
            </a:r>
            <a:r>
              <a:rPr sz="1650" b="1" spc="-9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b="1" spc="-65" dirty="0">
                <a:solidFill>
                  <a:srgbClr val="101C49"/>
                </a:solidFill>
                <a:latin typeface="Verdana"/>
                <a:cs typeface="Verdana"/>
              </a:rPr>
              <a:t>esclusivamente </a:t>
            </a:r>
            <a:r>
              <a:rPr sz="1650" b="1" spc="-5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dirty="0">
                <a:solidFill>
                  <a:srgbClr val="101C49"/>
                </a:solidFill>
                <a:latin typeface="Verdana"/>
                <a:cs typeface="Verdana"/>
              </a:rPr>
              <a:t>tramite </a:t>
            </a:r>
            <a:r>
              <a:rPr sz="1650" b="1" u="heavy" spc="-40" dirty="0">
                <a:solidFill>
                  <a:srgbClr val="997818"/>
                </a:solidFill>
                <a:uFill>
                  <a:solidFill>
                    <a:srgbClr val="997818"/>
                  </a:solidFill>
                </a:uFill>
                <a:latin typeface="Verdana"/>
                <a:cs typeface="Verdana"/>
                <a:hlinkClick r:id="rId5"/>
              </a:rPr>
              <a:t>Web </a:t>
            </a:r>
            <a:r>
              <a:rPr sz="1650" b="1" u="heavy" spc="-90" dirty="0">
                <a:solidFill>
                  <a:srgbClr val="997818"/>
                </a:solidFill>
                <a:uFill>
                  <a:solidFill>
                    <a:srgbClr val="997818"/>
                  </a:solidFill>
                </a:uFill>
                <a:latin typeface="Verdana"/>
                <a:cs typeface="Verdana"/>
                <a:hlinkClick r:id="rId5"/>
              </a:rPr>
              <a:t>Telemaco</a:t>
            </a:r>
            <a:r>
              <a:rPr sz="1650" spc="-90" dirty="0">
                <a:solidFill>
                  <a:srgbClr val="101C49"/>
                </a:solidFill>
                <a:latin typeface="Verdana"/>
                <a:cs typeface="Verdana"/>
              </a:rPr>
              <a:t>, </a:t>
            </a:r>
            <a:r>
              <a:rPr sz="1650" spc="-10" dirty="0">
                <a:solidFill>
                  <a:srgbClr val="101C49"/>
                </a:solidFill>
                <a:latin typeface="Verdana"/>
                <a:cs typeface="Verdana"/>
              </a:rPr>
              <a:t>saranno </a:t>
            </a:r>
            <a:r>
              <a:rPr sz="1650" spc="30" dirty="0">
                <a:solidFill>
                  <a:srgbClr val="101C49"/>
                </a:solidFill>
                <a:latin typeface="Verdana"/>
                <a:cs typeface="Verdana"/>
              </a:rPr>
              <a:t>automaticamente </a:t>
            </a:r>
            <a:r>
              <a:rPr sz="1650" dirty="0">
                <a:solidFill>
                  <a:srgbClr val="101C49"/>
                </a:solidFill>
                <a:latin typeface="Verdana"/>
                <a:cs typeface="Verdana"/>
              </a:rPr>
              <a:t>escluse le </a:t>
            </a:r>
            <a:r>
              <a:rPr sz="1650" spc="5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60" dirty="0">
                <a:solidFill>
                  <a:srgbClr val="101C49"/>
                </a:solidFill>
                <a:latin typeface="Verdana"/>
                <a:cs typeface="Verdana"/>
              </a:rPr>
              <a:t>domande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15" dirty="0">
                <a:solidFill>
                  <a:srgbClr val="101C49"/>
                </a:solidFill>
                <a:latin typeface="Verdana"/>
                <a:cs typeface="Verdana"/>
              </a:rPr>
              <a:t>i</a:t>
            </a:r>
            <a:r>
              <a:rPr sz="1650" spc="20" dirty="0">
                <a:solidFill>
                  <a:srgbClr val="101C49"/>
                </a:solidFill>
                <a:latin typeface="Verdana"/>
                <a:cs typeface="Verdana"/>
              </a:rPr>
              <a:t>n</a:t>
            </a:r>
            <a:r>
              <a:rPr sz="1650" spc="-25" dirty="0">
                <a:solidFill>
                  <a:srgbClr val="101C49"/>
                </a:solidFill>
                <a:latin typeface="Verdana"/>
                <a:cs typeface="Verdana"/>
              </a:rPr>
              <a:t>via</a:t>
            </a:r>
            <a:r>
              <a:rPr sz="1650" spc="-50" dirty="0">
                <a:solidFill>
                  <a:srgbClr val="101C49"/>
                </a:solidFill>
                <a:latin typeface="Verdana"/>
                <a:cs typeface="Verdana"/>
              </a:rPr>
              <a:t>t</a:t>
            </a:r>
            <a:r>
              <a:rPr sz="1650" spc="10" dirty="0">
                <a:solidFill>
                  <a:srgbClr val="101C49"/>
                </a:solidFill>
                <a:latin typeface="Verdana"/>
                <a:cs typeface="Verdana"/>
              </a:rPr>
              <a:t>e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25" dirty="0">
                <a:solidFill>
                  <a:srgbClr val="101C49"/>
                </a:solidFill>
                <a:latin typeface="Verdana"/>
                <a:cs typeface="Verdana"/>
              </a:rPr>
              <a:t>p</a:t>
            </a:r>
            <a:r>
              <a:rPr sz="1650" dirty="0">
                <a:solidFill>
                  <a:srgbClr val="101C49"/>
                </a:solidFill>
                <a:latin typeface="Verdana"/>
                <a:cs typeface="Verdana"/>
              </a:rPr>
              <a:t>r</a:t>
            </a:r>
            <a:r>
              <a:rPr sz="1650" spc="35" dirty="0">
                <a:solidFill>
                  <a:srgbClr val="101C49"/>
                </a:solidFill>
                <a:latin typeface="Verdana"/>
                <a:cs typeface="Verdana"/>
              </a:rPr>
              <a:t>ima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10" dirty="0">
                <a:solidFill>
                  <a:srgbClr val="101C49"/>
                </a:solidFill>
                <a:latin typeface="Verdana"/>
                <a:cs typeface="Verdana"/>
              </a:rPr>
              <a:t>e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60" dirty="0">
                <a:solidFill>
                  <a:srgbClr val="101C49"/>
                </a:solidFill>
                <a:latin typeface="Verdana"/>
                <a:cs typeface="Verdana"/>
              </a:rPr>
              <a:t>dopo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101C49"/>
                </a:solidFill>
                <a:latin typeface="Verdana"/>
                <a:cs typeface="Verdana"/>
              </a:rPr>
              <a:t>tali</a:t>
            </a:r>
            <a:r>
              <a:rPr sz="1650" spc="-150" dirty="0">
                <a:solidFill>
                  <a:srgbClr val="101C49"/>
                </a:solidFill>
                <a:latin typeface="Verdana"/>
                <a:cs typeface="Verdana"/>
              </a:rPr>
              <a:t> </a:t>
            </a:r>
            <a:r>
              <a:rPr sz="1650" spc="-15" dirty="0">
                <a:solidFill>
                  <a:srgbClr val="101C49"/>
                </a:solidFill>
                <a:latin typeface="Verdana"/>
                <a:cs typeface="Verdana"/>
              </a:rPr>
              <a:t>t</a:t>
            </a:r>
            <a:r>
              <a:rPr sz="1650" spc="-20" dirty="0">
                <a:solidFill>
                  <a:srgbClr val="101C49"/>
                </a:solidFill>
                <a:latin typeface="Verdana"/>
                <a:cs typeface="Verdana"/>
              </a:rPr>
              <a:t>e</a:t>
            </a:r>
            <a:r>
              <a:rPr sz="1650" spc="-30" dirty="0">
                <a:solidFill>
                  <a:srgbClr val="101C49"/>
                </a:solidFill>
                <a:latin typeface="Verdana"/>
                <a:cs typeface="Verdana"/>
              </a:rPr>
              <a:t>r</a:t>
            </a:r>
            <a:r>
              <a:rPr sz="1650" spc="-15" dirty="0">
                <a:solidFill>
                  <a:srgbClr val="101C49"/>
                </a:solidFill>
                <a:latin typeface="Verdana"/>
                <a:cs typeface="Verdana"/>
              </a:rPr>
              <a:t>mini.</a:t>
            </a:r>
            <a:endParaRPr sz="165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9326" y="140865"/>
            <a:ext cx="7611574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solidFill>
                  <a:srgbClr val="101C49"/>
                </a:solidFill>
              </a:rPr>
              <a:t>Ba</a:t>
            </a:r>
            <a:r>
              <a:rPr sz="2000" spc="-45" dirty="0">
                <a:solidFill>
                  <a:srgbClr val="101C49"/>
                </a:solidFill>
              </a:rPr>
              <a:t>n</a:t>
            </a:r>
            <a:r>
              <a:rPr sz="2000" spc="-40" dirty="0">
                <a:solidFill>
                  <a:srgbClr val="101C49"/>
                </a:solidFill>
              </a:rPr>
              <a:t>do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25" dirty="0">
                <a:solidFill>
                  <a:srgbClr val="101C49"/>
                </a:solidFill>
              </a:rPr>
              <a:t>C</a:t>
            </a:r>
            <a:r>
              <a:rPr sz="2000" spc="-114" dirty="0">
                <a:solidFill>
                  <a:srgbClr val="101C49"/>
                </a:solidFill>
              </a:rPr>
              <a:t>e</a:t>
            </a:r>
            <a:r>
              <a:rPr sz="2000" spc="-60" dirty="0">
                <a:solidFill>
                  <a:srgbClr val="101C49"/>
                </a:solidFill>
              </a:rPr>
              <a:t>r</a:t>
            </a:r>
            <a:r>
              <a:rPr sz="2000" spc="-65" dirty="0">
                <a:solidFill>
                  <a:srgbClr val="101C49"/>
                </a:solidFill>
              </a:rPr>
              <a:t>tiﬁcazio</a:t>
            </a:r>
            <a:r>
              <a:rPr sz="2000" spc="-80" dirty="0">
                <a:solidFill>
                  <a:srgbClr val="101C49"/>
                </a:solidFill>
              </a:rPr>
              <a:t>n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0" dirty="0">
                <a:solidFill>
                  <a:srgbClr val="101C49"/>
                </a:solidFill>
              </a:rPr>
              <a:t>c</a:t>
            </a:r>
            <a:r>
              <a:rPr sz="2000" spc="-50" dirty="0">
                <a:solidFill>
                  <a:srgbClr val="101C49"/>
                </a:solidFill>
              </a:rPr>
              <a:t>ompe</a:t>
            </a:r>
            <a:r>
              <a:rPr sz="2000" spc="-65" dirty="0">
                <a:solidFill>
                  <a:srgbClr val="101C49"/>
                </a:solidFill>
              </a:rPr>
              <a:t>t</a:t>
            </a:r>
            <a:r>
              <a:rPr sz="2000" spc="-80" dirty="0">
                <a:solidFill>
                  <a:srgbClr val="101C49"/>
                </a:solidFill>
              </a:rPr>
              <a:t>en</a:t>
            </a:r>
            <a:r>
              <a:rPr sz="2000" spc="-85" dirty="0">
                <a:solidFill>
                  <a:srgbClr val="101C49"/>
                </a:solidFill>
              </a:rPr>
              <a:t>z</a:t>
            </a:r>
            <a:r>
              <a:rPr sz="2000" spc="-70" dirty="0">
                <a:solidFill>
                  <a:srgbClr val="101C49"/>
                </a:solidFill>
              </a:rPr>
              <a:t>e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sz="2000" spc="-155" dirty="0">
                <a:solidFill>
                  <a:srgbClr val="101C49"/>
                </a:solidFill>
              </a:rPr>
              <a:t>2</a:t>
            </a:r>
            <a:r>
              <a:rPr sz="2000" spc="-165" dirty="0">
                <a:solidFill>
                  <a:srgbClr val="101C49"/>
                </a:solidFill>
              </a:rPr>
              <a:t>0</a:t>
            </a:r>
            <a:r>
              <a:rPr sz="2000" spc="-240" dirty="0">
                <a:solidFill>
                  <a:srgbClr val="101C49"/>
                </a:solidFill>
              </a:rPr>
              <a:t>23</a:t>
            </a:r>
            <a:r>
              <a:rPr sz="2000" spc="-120" dirty="0">
                <a:solidFill>
                  <a:srgbClr val="101C49"/>
                </a:solidFill>
              </a:rPr>
              <a:t> </a:t>
            </a:r>
            <a:r>
              <a:rPr lang="it-IT" sz="2000" spc="-190" dirty="0">
                <a:solidFill>
                  <a:srgbClr val="101C49"/>
                </a:solidFill>
              </a:rPr>
              <a:t>– </a:t>
            </a:r>
            <a:r>
              <a:rPr lang="it-IT" sz="2000" spc="-210" dirty="0" err="1"/>
              <a:t>Modalita’</a:t>
            </a:r>
            <a:r>
              <a:rPr lang="it-IT" sz="2000" spc="-210" dirty="0"/>
              <a:t> i</a:t>
            </a:r>
            <a:r>
              <a:rPr sz="2000" spc="-295" dirty="0" err="1"/>
              <a:t>n</a:t>
            </a:r>
            <a:r>
              <a:rPr sz="2000" spc="-85" dirty="0" err="1"/>
              <a:t>vio</a:t>
            </a:r>
            <a:r>
              <a:rPr sz="2000" spc="-120" dirty="0"/>
              <a:t> </a:t>
            </a:r>
            <a:r>
              <a:rPr sz="2000" spc="-70" dirty="0" err="1"/>
              <a:t>della</a:t>
            </a:r>
            <a:r>
              <a:rPr sz="2000" spc="-120" dirty="0"/>
              <a:t> </a:t>
            </a:r>
            <a:r>
              <a:rPr sz="2000" spc="-50" dirty="0" err="1"/>
              <a:t>doma</a:t>
            </a:r>
            <a:r>
              <a:rPr sz="2000" spc="-40" dirty="0" err="1"/>
              <a:t>n</a:t>
            </a:r>
            <a:r>
              <a:rPr sz="2000" spc="-60" dirty="0" err="1"/>
              <a:t>da</a:t>
            </a:r>
            <a:br>
              <a:rPr lang="it-IT" sz="2000" spc="-60" dirty="0"/>
            </a:br>
            <a:br>
              <a:rPr lang="it-IT" sz="2000" spc="-60" dirty="0"/>
            </a:br>
            <a:br>
              <a:rPr lang="it-IT" sz="2000" spc="-60" dirty="0"/>
            </a:br>
            <a:br>
              <a:rPr lang="it-IT" sz="2000" spc="-60" dirty="0"/>
            </a:br>
            <a:br>
              <a:rPr lang="it-IT" sz="2000" spc="-60" dirty="0"/>
            </a:b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1305</Words>
  <Application>Microsoft Office PowerPoint</Application>
  <PresentationFormat>Presentazione su schermo (16:9)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Microsoft Sans Serif</vt:lpstr>
      <vt:lpstr>Times New Roman</vt:lpstr>
      <vt:lpstr>Verdana</vt:lpstr>
      <vt:lpstr>Office Theme</vt:lpstr>
      <vt:lpstr>FORMAZIONE LAVORO 2023</vt:lpstr>
      <vt:lpstr>Bando Certiﬁcazione competenze 2023 - Cosa ﬁnanzia</vt:lpstr>
      <vt:lpstr>Bando Certiﬁcazione competenze 2023 – Settori coinvolti</vt:lpstr>
      <vt:lpstr>Bando Certiﬁcazione competenze 2023 - A chi è rivolto</vt:lpstr>
      <vt:lpstr>Bando Certiﬁcazione competenze 2023 – Requisiti Specifici</vt:lpstr>
      <vt:lpstr>Bando Certiﬁcazione competenze 2023 - Importo del voucher</vt:lpstr>
      <vt:lpstr>Bando Certiﬁcazione competenze 2023 - Importo del voucher</vt:lpstr>
      <vt:lpstr>Bando Certiﬁcazione competenze 2023 - Come partecipare</vt:lpstr>
      <vt:lpstr>Bando Certiﬁcazione competenze 2023 – Modalita’ invio della domanda     </vt:lpstr>
      <vt:lpstr>Bando Certiﬁcazione competenze 2023 – Documentazione per la presentazione della domanda</vt:lpstr>
      <vt:lpstr>Bando Certiﬁcazione competenze 2023 - Invio della Rendicontazione </vt:lpstr>
      <vt:lpstr>Bando Certiﬁcazione competenze 2023 – Documentazione per la rendicontazione </vt:lpstr>
      <vt:lpstr>Bando Certiﬁcazione competenze 2023 – Documentazione per la Rendicontazione </vt:lpstr>
      <vt:lpstr>Bando Certiﬁcazione competenze 2023  Informazioni e riferimenti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Bando FL pcto e certificazione competenze 2023.pptx</dc:title>
  <dc:creator>cbr0092</dc:creator>
  <cp:lastModifiedBy>cbr0092</cp:lastModifiedBy>
  <cp:revision>40</cp:revision>
  <cp:lastPrinted>2023-10-13T07:28:43Z</cp:lastPrinted>
  <dcterms:created xsi:type="dcterms:W3CDTF">2023-10-02T07:55:06Z</dcterms:created>
  <dcterms:modified xsi:type="dcterms:W3CDTF">2023-10-13T10:49:42Z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