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96"/>
    <a:srgbClr val="0033CC"/>
    <a:srgbClr val="FF00FF"/>
    <a:srgbClr val="008000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r0100\Desktop\commercio%20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r0100\Desktop\Commercio\commercio%202013\1&#176;%20semestre%20201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r0100\Desktop\Commercio\commercio%202013\1&#176;%20semestre%20201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r0100\Desktop\Commercio\commercio%202013\1&#176;%20semestre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r0100\Desktop\commercio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r0100\Desktop\commercio%202015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br0100\Desktop\commercio%20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r0100\Desktop\commercio%202015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cbr0100\Desktop\commercio%202015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cbr0100\Desktop\commercio%20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r0100\Desktop\commercio%20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r0100\Desktop\Commercio\commercio%202013\1&#176;%20semestre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b="0" cap="none" spc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/>
              </a:defRPr>
            </a:pPr>
            <a:r>
              <a:rPr lang="it-IT" sz="1600" b="1" cap="none" spc="0" dirty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Esercizi in sede fissa per settore merceologico</a:t>
            </a:r>
          </a:p>
        </c:rich>
      </c:tx>
      <c:layout/>
      <c:spPr>
        <a:noFill/>
        <a:ln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Foglio1!$C$4</c:f>
              <c:strCache>
                <c:ptCount val="1"/>
                <c:pt idx="0">
                  <c:v>Esercizi in sede fissa per settore merceologico</c:v>
                </c:pt>
              </c:strCache>
            </c:strRef>
          </c:tx>
          <c:spPr>
            <a:ln w="22225">
              <a:noFill/>
            </a:ln>
            <a:effectLst/>
            <a:scene3d>
              <a:camera prst="orthographicFront"/>
              <a:lightRig rig="chilly" dir="t">
                <a:rot lat="0" lon="0" rev="0"/>
              </a:lightRig>
            </a:scene3d>
            <a:sp3d prstMaterial="softEdge">
              <a:bevelT/>
            </a:sp3d>
          </c:spPr>
          <c:dPt>
            <c:idx val="0"/>
            <c:spPr>
              <a:solidFill>
                <a:srgbClr val="008000"/>
              </a:solidFill>
              <a:ln w="22225">
                <a:noFill/>
              </a:ln>
              <a:effectLst/>
              <a:scene3d>
                <a:camera prst="orthographicFront"/>
                <a:lightRig rig="chilly" dir="t">
                  <a:rot lat="0" lon="0" rev="0"/>
                </a:lightRig>
              </a:scene3d>
              <a:sp3d prstMaterial="softEdge">
                <a:bevelT/>
              </a:sp3d>
            </c:spPr>
          </c:dPt>
          <c:dPt>
            <c:idx val="1"/>
            <c:spPr>
              <a:solidFill>
                <a:srgbClr val="FFC000"/>
              </a:solidFill>
              <a:ln w="22225">
                <a:noFill/>
              </a:ln>
              <a:effectLst/>
              <a:scene3d>
                <a:camera prst="orthographicFront"/>
                <a:lightRig rig="chilly" dir="t">
                  <a:rot lat="0" lon="0" rev="0"/>
                </a:lightRig>
              </a:scene3d>
              <a:sp3d prstMaterial="softEdge">
                <a:bevelT/>
              </a:sp3d>
            </c:spPr>
          </c:dPt>
          <c:dPt>
            <c:idx val="2"/>
            <c:spPr>
              <a:solidFill>
                <a:srgbClr val="FF0000"/>
              </a:solidFill>
              <a:ln w="22225">
                <a:noFill/>
              </a:ln>
              <a:effectLst/>
              <a:scene3d>
                <a:camera prst="orthographicFront"/>
                <a:lightRig rig="chilly" dir="t">
                  <a:rot lat="0" lon="0" rev="0"/>
                </a:lightRig>
              </a:scene3d>
              <a:sp3d prstMaterial="softEdge">
                <a:bevelT/>
              </a:sp3d>
            </c:spPr>
          </c:dPt>
          <c:dPt>
            <c:idx val="3"/>
            <c:spPr>
              <a:solidFill>
                <a:srgbClr val="0033CC"/>
              </a:solidFill>
              <a:ln w="22225">
                <a:noFill/>
              </a:ln>
              <a:effectLst/>
              <a:scene3d>
                <a:camera prst="orthographicFront"/>
                <a:lightRig rig="chilly" dir="t">
                  <a:rot lat="0" lon="0" rev="0"/>
                </a:lightRig>
              </a:scene3d>
              <a:sp3d prstMaterial="softEdge">
                <a:bevelT/>
              </a:sp3d>
            </c:spPr>
          </c:dPt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strRef>
              <c:f>Foglio1!$B$5:$B$8</c:f>
              <c:strCache>
                <c:ptCount val="4"/>
                <c:pt idx="0">
                  <c:v>Alim. e non alim.</c:v>
                </c:pt>
                <c:pt idx="1">
                  <c:v>Alimentare</c:v>
                </c:pt>
                <c:pt idx="2">
                  <c:v>Non alimentare</c:v>
                </c:pt>
                <c:pt idx="3">
                  <c:v>Non rilevabile</c:v>
                </c:pt>
              </c:strCache>
            </c:strRef>
          </c:cat>
          <c:val>
            <c:numRef>
              <c:f>Foglio1!$C$5:$C$8</c:f>
              <c:numCache>
                <c:formatCode>#,##0</c:formatCode>
                <c:ptCount val="4"/>
                <c:pt idx="0">
                  <c:v>574</c:v>
                </c:pt>
                <c:pt idx="1">
                  <c:v>1037</c:v>
                </c:pt>
                <c:pt idx="2">
                  <c:v>3438</c:v>
                </c:pt>
                <c:pt idx="3">
                  <c:v>2158</c:v>
                </c:pt>
              </c:numCache>
            </c:numRef>
          </c:val>
        </c:ser>
        <c:gapWidth val="70"/>
        <c:axId val="68536576"/>
        <c:axId val="69017600"/>
      </c:barChart>
      <c:catAx>
        <c:axId val="68536576"/>
        <c:scaling>
          <c:orientation val="minMax"/>
        </c:scaling>
        <c:axPos val="b"/>
        <c:maj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it-IT"/>
          </a:p>
        </c:txPr>
        <c:crossAx val="69017600"/>
        <c:crosses val="autoZero"/>
        <c:auto val="1"/>
        <c:lblAlgn val="ctr"/>
        <c:lblOffset val="100"/>
      </c:catAx>
      <c:valAx>
        <c:axId val="69017600"/>
        <c:scaling>
          <c:orientation val="minMax"/>
        </c:scaling>
        <c:delete val="1"/>
        <c:axPos val="l"/>
        <c:numFmt formatCode="#,##0" sourceLinked="1"/>
        <c:tickLblPos val="none"/>
        <c:crossAx val="6853657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chart>
    <c:autoTitleDeleted val="1"/>
    <c:plotArea>
      <c:layout>
        <c:manualLayout>
          <c:layoutTarget val="inner"/>
          <c:xMode val="edge"/>
          <c:yMode val="edge"/>
          <c:x val="0.12603185524974517"/>
          <c:y val="7.4989506172839504E-2"/>
          <c:w val="0.84160321100917457"/>
          <c:h val="0.73949218106995862"/>
        </c:manualLayout>
      </c:layout>
      <c:barChart>
        <c:barDir val="col"/>
        <c:grouping val="clustered"/>
        <c:ser>
          <c:idx val="0"/>
          <c:order val="0"/>
          <c:tx>
            <c:strRef>
              <c:f>Foglio4!$A$51</c:f>
              <c:strCache>
                <c:ptCount val="1"/>
                <c:pt idx="0">
                  <c:v>esercizi da 51-150 mq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freezing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</c:dLbls>
          <c:cat>
            <c:strRef>
              <c:f>Foglio4!$B$50:$J$50</c:f>
              <c:strCache>
                <c:ptCount val="9"/>
                <c:pt idx="0">
                  <c:v>1° sem. 2015</c:v>
                </c:pt>
                <c:pt idx="1">
                  <c:v>1° sem.2014 </c:v>
                </c:pt>
                <c:pt idx="2">
                  <c:v>1° sem. 2013</c:v>
                </c:pt>
                <c:pt idx="3">
                  <c:v>1° sem. 2012</c:v>
                </c:pt>
                <c:pt idx="4">
                  <c:v>1° sem. 2011</c:v>
                </c:pt>
                <c:pt idx="5">
                  <c:v>1° sem. 2010</c:v>
                </c:pt>
                <c:pt idx="6">
                  <c:v>1° sem. 2009</c:v>
                </c:pt>
                <c:pt idx="7">
                  <c:v>1° sem. 2008</c:v>
                </c:pt>
                <c:pt idx="8">
                  <c:v>1° sem. 2007</c:v>
                </c:pt>
              </c:strCache>
            </c:strRef>
          </c:cat>
          <c:val>
            <c:numRef>
              <c:f>Foglio4!$B$51:$J$51</c:f>
              <c:numCache>
                <c:formatCode>#,##0</c:formatCode>
                <c:ptCount val="9"/>
                <c:pt idx="0" formatCode="General">
                  <c:v>1869</c:v>
                </c:pt>
                <c:pt idx="1">
                  <c:v>1865</c:v>
                </c:pt>
                <c:pt idx="2">
                  <c:v>1898</c:v>
                </c:pt>
                <c:pt idx="3">
                  <c:v>1910</c:v>
                </c:pt>
                <c:pt idx="4">
                  <c:v>1901</c:v>
                </c:pt>
                <c:pt idx="5">
                  <c:v>1808</c:v>
                </c:pt>
                <c:pt idx="6">
                  <c:v>1773</c:v>
                </c:pt>
                <c:pt idx="7">
                  <c:v>1745</c:v>
                </c:pt>
                <c:pt idx="8">
                  <c:v>1621</c:v>
                </c:pt>
              </c:numCache>
            </c:numRef>
          </c:val>
        </c:ser>
        <c:gapWidth val="60"/>
        <c:axId val="70108288"/>
        <c:axId val="70109824"/>
      </c:barChart>
      <c:catAx>
        <c:axId val="701082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0"/>
            </a:pPr>
            <a:endParaRPr lang="it-IT"/>
          </a:p>
        </c:txPr>
        <c:crossAx val="70109824"/>
        <c:crosses val="autoZero"/>
        <c:auto val="1"/>
        <c:lblAlgn val="ctr"/>
        <c:lblOffset val="100"/>
      </c:catAx>
      <c:valAx>
        <c:axId val="7010982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701082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</c:chart>
  <c:spPr>
    <a:ln>
      <a:solidFill>
        <a:srgbClr val="0033CC"/>
      </a:solidFill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roundedCorners val="1"/>
  <c:chart>
    <c:autoTitleDeleted val="1"/>
    <c:plotArea>
      <c:layout>
        <c:manualLayout>
          <c:layoutTarget val="inner"/>
          <c:xMode val="edge"/>
          <c:yMode val="edge"/>
          <c:x val="7.8408333333333372E-2"/>
          <c:y val="0.1118255755755756"/>
          <c:w val="0.87656944444444462"/>
          <c:h val="0.70157382382382383"/>
        </c:manualLayout>
      </c:layout>
      <c:barChart>
        <c:barDir val="col"/>
        <c:grouping val="clustered"/>
        <c:ser>
          <c:idx val="0"/>
          <c:order val="0"/>
          <c:tx>
            <c:strRef>
              <c:f>Foglio5!$A$7</c:f>
              <c:strCache>
                <c:ptCount val="1"/>
                <c:pt idx="0">
                  <c:v> esercizi da 151-1500 mq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freezing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</c:dLbls>
          <c:cat>
            <c:strRef>
              <c:f>Foglio5!$B$6:$J$6</c:f>
              <c:strCache>
                <c:ptCount val="9"/>
                <c:pt idx="0">
                  <c:v>1° sem. 2015</c:v>
                </c:pt>
                <c:pt idx="1">
                  <c:v>1° sem.2014 </c:v>
                </c:pt>
                <c:pt idx="2">
                  <c:v>1° sem. 2013</c:v>
                </c:pt>
                <c:pt idx="3">
                  <c:v>1° sem. 2012</c:v>
                </c:pt>
                <c:pt idx="4">
                  <c:v>1° sem. 2011</c:v>
                </c:pt>
                <c:pt idx="5">
                  <c:v>1° sem. 2010</c:v>
                </c:pt>
                <c:pt idx="6">
                  <c:v>1° sem. 2009</c:v>
                </c:pt>
                <c:pt idx="7">
                  <c:v>1° sem. 2008</c:v>
                </c:pt>
                <c:pt idx="8">
                  <c:v>1° sem. 2007</c:v>
                </c:pt>
              </c:strCache>
            </c:strRef>
          </c:cat>
          <c:val>
            <c:numRef>
              <c:f>Foglio5!$B$7:$J$7</c:f>
              <c:numCache>
                <c:formatCode>#,##0</c:formatCode>
                <c:ptCount val="9"/>
                <c:pt idx="0" formatCode="General">
                  <c:v>678</c:v>
                </c:pt>
                <c:pt idx="1">
                  <c:v>660</c:v>
                </c:pt>
                <c:pt idx="2">
                  <c:v>642</c:v>
                </c:pt>
                <c:pt idx="3">
                  <c:v>659</c:v>
                </c:pt>
                <c:pt idx="4">
                  <c:v>620</c:v>
                </c:pt>
                <c:pt idx="5">
                  <c:v>610</c:v>
                </c:pt>
                <c:pt idx="6">
                  <c:v>577</c:v>
                </c:pt>
                <c:pt idx="7">
                  <c:v>549</c:v>
                </c:pt>
                <c:pt idx="8">
                  <c:v>502</c:v>
                </c:pt>
              </c:numCache>
            </c:numRef>
          </c:val>
        </c:ser>
        <c:gapWidth val="62"/>
        <c:axId val="76178560"/>
        <c:axId val="76180096"/>
      </c:barChart>
      <c:catAx>
        <c:axId val="76178560"/>
        <c:scaling>
          <c:orientation val="minMax"/>
        </c:scaling>
        <c:axPos val="b"/>
        <c:tickLblPos val="nextTo"/>
        <c:spPr>
          <a:ln>
            <a:solidFill>
              <a:prstClr val="black"/>
            </a:solidFill>
          </a:ln>
        </c:spPr>
        <c:crossAx val="76180096"/>
        <c:crosses val="autoZero"/>
        <c:auto val="1"/>
        <c:lblAlgn val="ctr"/>
        <c:lblOffset val="100"/>
      </c:catAx>
      <c:valAx>
        <c:axId val="761800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76178560"/>
        <c:crosses val="autoZero"/>
        <c:crossBetween val="between"/>
      </c:valAx>
    </c:plotArea>
    <c:legend>
      <c:legendPos val="t"/>
      <c:layout/>
      <c:spPr>
        <a:ln>
          <a:noFill/>
        </a:ln>
      </c:spPr>
      <c:txPr>
        <a:bodyPr/>
        <a:lstStyle/>
        <a:p>
          <a:pPr>
            <a:defRPr b="1"/>
          </a:pPr>
          <a:endParaRPr lang="it-IT"/>
        </a:p>
      </c:txPr>
    </c:legend>
    <c:plotVisOnly val="1"/>
  </c:chart>
  <c:spPr>
    <a:ln>
      <a:solidFill>
        <a:srgbClr val="00B050"/>
      </a:solidFill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Foglio5!$A$69</c:f>
              <c:strCache>
                <c:ptCount val="1"/>
                <c:pt idx="0">
                  <c:v>esercizi da 1501 - 5000 mq</c:v>
                </c:pt>
              </c:strCache>
            </c:strRef>
          </c:tx>
          <c:spPr>
            <a:solidFill>
              <a:srgbClr val="FFCC00"/>
            </a:solidFill>
            <a:scene3d>
              <a:camera prst="orthographicFront"/>
              <a:lightRig rig="chilly" dir="t"/>
            </a:scene3d>
            <a:sp3d prstMaterial="softEdge">
              <a:bevelT/>
            </a:sp3d>
          </c:spPr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</c:dLbls>
          <c:cat>
            <c:strRef>
              <c:f>Foglio5!$B$68:$J$68</c:f>
              <c:strCache>
                <c:ptCount val="9"/>
                <c:pt idx="0">
                  <c:v>1°sem. 2015</c:v>
                </c:pt>
                <c:pt idx="1">
                  <c:v>1° sem.2014 </c:v>
                </c:pt>
                <c:pt idx="2">
                  <c:v>1° sem. 2013</c:v>
                </c:pt>
                <c:pt idx="3">
                  <c:v>1° sem. 2012</c:v>
                </c:pt>
                <c:pt idx="4">
                  <c:v>1° sem. 2011</c:v>
                </c:pt>
                <c:pt idx="5">
                  <c:v>1° sem. 2010</c:v>
                </c:pt>
                <c:pt idx="6">
                  <c:v>1° sem. 2009</c:v>
                </c:pt>
                <c:pt idx="7">
                  <c:v>1° sem. 2008</c:v>
                </c:pt>
                <c:pt idx="8">
                  <c:v>1° sem. 2007</c:v>
                </c:pt>
              </c:strCache>
            </c:strRef>
          </c:cat>
          <c:val>
            <c:numRef>
              <c:f>Foglio5!$B$69:$J$69</c:f>
              <c:numCache>
                <c:formatCode>#,##0</c:formatCode>
                <c:ptCount val="9"/>
                <c:pt idx="0" formatCode="General">
                  <c:v>15</c:v>
                </c:pt>
                <c:pt idx="1">
                  <c:v>15</c:v>
                </c:pt>
                <c:pt idx="2">
                  <c:v>19</c:v>
                </c:pt>
                <c:pt idx="3">
                  <c:v>20</c:v>
                </c:pt>
                <c:pt idx="4">
                  <c:v>20</c:v>
                </c:pt>
                <c:pt idx="5">
                  <c:v>19</c:v>
                </c:pt>
                <c:pt idx="6">
                  <c:v>17</c:v>
                </c:pt>
                <c:pt idx="7">
                  <c:v>16</c:v>
                </c:pt>
                <c:pt idx="8">
                  <c:v>14</c:v>
                </c:pt>
              </c:numCache>
            </c:numRef>
          </c:val>
        </c:ser>
        <c:gapWidth val="60"/>
        <c:axId val="76222464"/>
        <c:axId val="76224000"/>
      </c:barChart>
      <c:catAx>
        <c:axId val="76222464"/>
        <c:scaling>
          <c:orientation val="minMax"/>
        </c:scaling>
        <c:axPos val="b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000"/>
            </a:pPr>
            <a:endParaRPr lang="it-IT"/>
          </a:p>
        </c:txPr>
        <c:crossAx val="76224000"/>
        <c:crosses val="autoZero"/>
        <c:auto val="1"/>
        <c:lblAlgn val="ctr"/>
        <c:lblOffset val="100"/>
      </c:catAx>
      <c:valAx>
        <c:axId val="762240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76222464"/>
        <c:crosses val="autoZero"/>
        <c:crossBetween val="between"/>
      </c:valAx>
    </c:plotArea>
    <c:legend>
      <c:legendPos val="t"/>
      <c:layout/>
      <c:spPr>
        <a:ln>
          <a:noFill/>
        </a:ln>
      </c:spPr>
      <c:txPr>
        <a:bodyPr/>
        <a:lstStyle/>
        <a:p>
          <a:pPr>
            <a:defRPr b="1"/>
          </a:pPr>
          <a:endParaRPr lang="it-IT"/>
        </a:p>
      </c:txPr>
    </c:legend>
    <c:plotVisOnly val="1"/>
  </c:chart>
  <c:spPr>
    <a:ln>
      <a:solidFill>
        <a:srgbClr val="FFCC00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Foglio5!$B$4</c:f>
              <c:strCache>
                <c:ptCount val="1"/>
                <c:pt idx="0">
                  <c:v>Aperture </c:v>
                </c:pt>
              </c:strCache>
            </c:strRef>
          </c:tx>
          <c:spPr>
            <a:solidFill>
              <a:srgbClr val="006600"/>
            </a:solidFill>
            <a:ln w="127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ln>
                <a:solidFill>
                  <a:srgbClr val="008000"/>
                </a:solidFill>
              </a:ln>
            </c:spPr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</c:dLbls>
          <c:cat>
            <c:strRef>
              <c:f>Foglio5!$A$5:$A$13</c:f>
              <c:strCache>
                <c:ptCount val="9"/>
                <c:pt idx="0">
                  <c:v>1° sem. 2007</c:v>
                </c:pt>
                <c:pt idx="1">
                  <c:v>1° sem. 2008</c:v>
                </c:pt>
                <c:pt idx="2">
                  <c:v>1° sem. 2009</c:v>
                </c:pt>
                <c:pt idx="3">
                  <c:v>1° sem. 2010</c:v>
                </c:pt>
                <c:pt idx="4">
                  <c:v>1° sem. 2011</c:v>
                </c:pt>
                <c:pt idx="5">
                  <c:v>1° sem. 2012</c:v>
                </c:pt>
                <c:pt idx="6">
                  <c:v>1° sem. 2013</c:v>
                </c:pt>
                <c:pt idx="7">
                  <c:v>1° sem. 2014</c:v>
                </c:pt>
                <c:pt idx="8">
                  <c:v>1° sem. 2015</c:v>
                </c:pt>
              </c:strCache>
            </c:strRef>
          </c:cat>
          <c:val>
            <c:numRef>
              <c:f>Foglio5!$B$5:$B$13</c:f>
              <c:numCache>
                <c:formatCode>General</c:formatCode>
                <c:ptCount val="9"/>
                <c:pt idx="0">
                  <c:v>323</c:v>
                </c:pt>
                <c:pt idx="1">
                  <c:v>307</c:v>
                </c:pt>
                <c:pt idx="2">
                  <c:v>250</c:v>
                </c:pt>
                <c:pt idx="3">
                  <c:v>321</c:v>
                </c:pt>
                <c:pt idx="4">
                  <c:v>321</c:v>
                </c:pt>
                <c:pt idx="5">
                  <c:v>345</c:v>
                </c:pt>
                <c:pt idx="6">
                  <c:v>317</c:v>
                </c:pt>
                <c:pt idx="7">
                  <c:v>304</c:v>
                </c:pt>
                <c:pt idx="8">
                  <c:v>312</c:v>
                </c:pt>
              </c:numCache>
            </c:numRef>
          </c:val>
        </c:ser>
        <c:ser>
          <c:idx val="1"/>
          <c:order val="1"/>
          <c:tx>
            <c:strRef>
              <c:f>Foglio5!$C$4</c:f>
              <c:strCache>
                <c:ptCount val="1"/>
                <c:pt idx="0">
                  <c:v>Cessazioni</c:v>
                </c:pt>
              </c:strCache>
            </c:strRef>
          </c:tx>
          <c:spPr>
            <a:solidFill>
              <a:srgbClr val="FFFF00"/>
            </a:solidFill>
            <a:ln w="127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ln>
                <a:solidFill>
                  <a:srgbClr val="FFC000"/>
                </a:solidFill>
              </a:ln>
            </c:spPr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</c:dLbls>
          <c:cat>
            <c:strRef>
              <c:f>Foglio5!$A$5:$A$13</c:f>
              <c:strCache>
                <c:ptCount val="9"/>
                <c:pt idx="0">
                  <c:v>1° sem. 2007</c:v>
                </c:pt>
                <c:pt idx="1">
                  <c:v>1° sem. 2008</c:v>
                </c:pt>
                <c:pt idx="2">
                  <c:v>1° sem. 2009</c:v>
                </c:pt>
                <c:pt idx="3">
                  <c:v>1° sem. 2010</c:v>
                </c:pt>
                <c:pt idx="4">
                  <c:v>1° sem. 2011</c:v>
                </c:pt>
                <c:pt idx="5">
                  <c:v>1° sem. 2012</c:v>
                </c:pt>
                <c:pt idx="6">
                  <c:v>1° sem. 2013</c:v>
                </c:pt>
                <c:pt idx="7">
                  <c:v>1° sem. 2014</c:v>
                </c:pt>
                <c:pt idx="8">
                  <c:v>1° sem. 2015</c:v>
                </c:pt>
              </c:strCache>
            </c:strRef>
          </c:cat>
          <c:val>
            <c:numRef>
              <c:f>Foglio5!$C$5:$C$13</c:f>
              <c:numCache>
                <c:formatCode>General</c:formatCode>
                <c:ptCount val="9"/>
                <c:pt idx="0">
                  <c:v>324</c:v>
                </c:pt>
                <c:pt idx="1">
                  <c:v>274</c:v>
                </c:pt>
                <c:pt idx="2">
                  <c:v>341</c:v>
                </c:pt>
                <c:pt idx="3">
                  <c:v>258</c:v>
                </c:pt>
                <c:pt idx="4">
                  <c:v>327</c:v>
                </c:pt>
                <c:pt idx="5">
                  <c:v>321</c:v>
                </c:pt>
                <c:pt idx="6">
                  <c:v>294</c:v>
                </c:pt>
                <c:pt idx="7">
                  <c:v>303</c:v>
                </c:pt>
                <c:pt idx="8">
                  <c:v>262</c:v>
                </c:pt>
              </c:numCache>
            </c:numRef>
          </c:val>
        </c:ser>
        <c:gapWidth val="60"/>
        <c:axId val="69430656"/>
        <c:axId val="69440640"/>
      </c:barChart>
      <c:lineChart>
        <c:grouping val="standard"/>
        <c:ser>
          <c:idx val="2"/>
          <c:order val="2"/>
          <c:tx>
            <c:strRef>
              <c:f>Foglio5!$D$4</c:f>
              <c:strCache>
                <c:ptCount val="1"/>
                <c:pt idx="0">
                  <c:v>Saldo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-3.0836477717365116E-2"/>
                  <c:y val="7.587662037037039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3107143432218142E-2"/>
                  <c:y val="-1.525763888888877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5724058160817131E-2"/>
                  <c:y val="-2.4077083333333332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5.2743799346254413E-3"/>
                  <c:y val="2.3812500000000001E-3"/>
                </c:manualLayout>
              </c:layout>
              <c:dLblPos val="r"/>
              <c:showVal val="1"/>
            </c:dLbl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dLblPos val="b"/>
            <c:showVal val="1"/>
          </c:dLbls>
          <c:cat>
            <c:strRef>
              <c:f>Foglio5!$A$5:$A$13</c:f>
              <c:strCache>
                <c:ptCount val="9"/>
                <c:pt idx="0">
                  <c:v>1° sem. 2007</c:v>
                </c:pt>
                <c:pt idx="1">
                  <c:v>1° sem. 2008</c:v>
                </c:pt>
                <c:pt idx="2">
                  <c:v>1° sem. 2009</c:v>
                </c:pt>
                <c:pt idx="3">
                  <c:v>1° sem. 2010</c:v>
                </c:pt>
                <c:pt idx="4">
                  <c:v>1° sem. 2011</c:v>
                </c:pt>
                <c:pt idx="5">
                  <c:v>1° sem. 2012</c:v>
                </c:pt>
                <c:pt idx="6">
                  <c:v>1° sem. 2013</c:v>
                </c:pt>
                <c:pt idx="7">
                  <c:v>1° sem. 2014</c:v>
                </c:pt>
                <c:pt idx="8">
                  <c:v>1° sem. 2015</c:v>
                </c:pt>
              </c:strCache>
            </c:strRef>
          </c:cat>
          <c:val>
            <c:numRef>
              <c:f>Foglio5!$D$5:$D$13</c:f>
              <c:numCache>
                <c:formatCode>General</c:formatCode>
                <c:ptCount val="9"/>
                <c:pt idx="0">
                  <c:v>-1</c:v>
                </c:pt>
                <c:pt idx="1">
                  <c:v>33</c:v>
                </c:pt>
                <c:pt idx="2">
                  <c:v>-91</c:v>
                </c:pt>
                <c:pt idx="3">
                  <c:v>63</c:v>
                </c:pt>
                <c:pt idx="4">
                  <c:v>-6</c:v>
                </c:pt>
                <c:pt idx="5">
                  <c:v>24</c:v>
                </c:pt>
                <c:pt idx="6">
                  <c:v>23</c:v>
                </c:pt>
                <c:pt idx="7">
                  <c:v>1</c:v>
                </c:pt>
                <c:pt idx="8">
                  <c:v>50</c:v>
                </c:pt>
              </c:numCache>
            </c:numRef>
          </c:val>
        </c:ser>
        <c:marker val="1"/>
        <c:axId val="70717824"/>
        <c:axId val="69442176"/>
      </c:lineChart>
      <c:catAx>
        <c:axId val="69430656"/>
        <c:scaling>
          <c:orientation val="minMax"/>
        </c:scaling>
        <c:axPos val="b"/>
        <c:tickLblPos val="low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it-IT"/>
          </a:p>
        </c:txPr>
        <c:crossAx val="69440640"/>
        <c:crosses val="autoZero"/>
        <c:auto val="1"/>
        <c:lblAlgn val="ctr"/>
        <c:lblOffset val="100"/>
      </c:catAx>
      <c:valAx>
        <c:axId val="69440640"/>
        <c:scaling>
          <c:orientation val="minMax"/>
        </c:scaling>
        <c:axPos val="l"/>
        <c:numFmt formatCode="General" sourceLinked="1"/>
        <c:tickLblPos val="nextTo"/>
        <c:crossAx val="69430656"/>
        <c:crosses val="autoZero"/>
        <c:crossBetween val="between"/>
      </c:valAx>
      <c:valAx>
        <c:axId val="69442176"/>
        <c:scaling>
          <c:orientation val="minMax"/>
        </c:scaling>
        <c:axPos val="r"/>
        <c:numFmt formatCode="General" sourceLinked="1"/>
        <c:tickLblPos val="nextTo"/>
        <c:crossAx val="70717824"/>
        <c:crosses val="max"/>
        <c:crossBetween val="between"/>
      </c:valAx>
      <c:catAx>
        <c:axId val="70717824"/>
        <c:scaling>
          <c:orientation val="minMax"/>
        </c:scaling>
        <c:delete val="1"/>
        <c:axPos val="b"/>
        <c:tickLblPos val="none"/>
        <c:crossAx val="69442176"/>
        <c:crosses val="autoZero"/>
        <c:auto val="1"/>
        <c:lblAlgn val="ctr"/>
        <c:lblOffset val="100"/>
      </c:catAx>
    </c:plotArea>
    <c:legend>
      <c:legendPos val="t"/>
      <c:layout/>
    </c:legend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8178005856414157E-2"/>
          <c:y val="0.11171738493702715"/>
          <c:w val="0.83188548389486128"/>
          <c:h val="0.63409684277504541"/>
        </c:manualLayout>
      </c:layout>
      <c:pie3DChart>
        <c:varyColors val="1"/>
        <c:ser>
          <c:idx val="0"/>
          <c:order val="0"/>
          <c:tx>
            <c:strRef>
              <c:f>Foglio6!$C$53</c:f>
              <c:strCache>
                <c:ptCount val="1"/>
                <c:pt idx="0">
                  <c:v>Consistenza </c:v>
                </c:pt>
              </c:strCache>
            </c:strRef>
          </c:tx>
          <c:spPr>
            <a:ln w="6350">
              <a:noFill/>
            </a:ln>
            <a:scene3d>
              <a:camera prst="orthographicFront"/>
              <a:lightRig rig="threePt" dir="t"/>
            </a:scene3d>
            <a:sp3d>
              <a:contourClr>
                <a:srgbClr val="000000"/>
              </a:contourClr>
            </a:sp3d>
          </c:spPr>
          <c:explosion val="25"/>
          <c:dPt>
            <c:idx val="0"/>
            <c:spPr>
              <a:solidFill>
                <a:srgbClr val="3366FF"/>
              </a:solidFill>
              <a:ln w="6350">
                <a:noFill/>
              </a:ln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FF0000"/>
              </a:solidFill>
              <a:ln w="6350">
                <a:noFill/>
              </a:ln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FFFF00"/>
              </a:solidFill>
              <a:ln w="6350">
                <a:noFill/>
              </a:ln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</c:dPt>
          <c:dPt>
            <c:idx val="3"/>
            <c:spPr>
              <a:solidFill>
                <a:srgbClr val="00B050"/>
              </a:solidFill>
              <a:ln w="6350">
                <a:noFill/>
              </a:ln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</c:dPt>
          <c:dPt>
            <c:idx val="4"/>
            <c:spPr>
              <a:solidFill>
                <a:srgbClr val="7030A0"/>
              </a:solidFill>
              <a:ln w="6350">
                <a:noFill/>
              </a:ln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</c:dPt>
          <c:dPt>
            <c:idx val="5"/>
            <c:spPr>
              <a:solidFill>
                <a:srgbClr val="FF9900"/>
              </a:solidFill>
              <a:ln w="6350">
                <a:noFill/>
              </a:ln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</c:dPt>
          <c:dLbls>
            <c:dLbl>
              <c:idx val="1"/>
              <c:layout>
                <c:manualLayout>
                  <c:x val="7.8390029282070853E-3"/>
                  <c:y val="9.756599148557972E-2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0"/>
                  <c:y val="-1.1257614402182229E-2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-9.7987536602588479E-3"/>
                  <c:y val="-3.377284320654679E-2"/>
                </c:manualLayout>
              </c:layout>
              <c:dLblPos val="bestFit"/>
              <c:showPercent val="1"/>
            </c:dLbl>
            <c:dLbl>
              <c:idx val="4"/>
              <c:layout>
                <c:manualLayout>
                  <c:x val="1.7637756588465926E-2"/>
                  <c:y val="-3.0020305072486052E-2"/>
                </c:manualLayout>
              </c:layout>
              <c:dLblPos val="bestFit"/>
              <c:showPercent val="1"/>
            </c:dLbl>
            <c:dLbl>
              <c:idx val="5"/>
              <c:layout>
                <c:manualLayout>
                  <c:x val="7.0551026353863719E-2"/>
                  <c:y val="-2.2515228804364566E-2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800" b="1">
                    <a:latin typeface="Cambria" pitchFamily="18" charset="0"/>
                  </a:defRPr>
                </a:pPr>
                <a:endParaRPr lang="it-IT"/>
              </a:p>
            </c:txPr>
            <c:dLblPos val="outEnd"/>
            <c:showPercent val="1"/>
            <c:showLeaderLines val="1"/>
          </c:dLbls>
          <c:cat>
            <c:strRef>
              <c:f>Foglio6!$B$54:$B$59</c:f>
              <c:strCache>
                <c:ptCount val="6"/>
                <c:pt idx="0">
                  <c:v>Commercio ambulante </c:v>
                </c:pt>
                <c:pt idx="1">
                  <c:v>Commercio per corrispondenza,telefono,radio,televisione,Internet</c:v>
                </c:pt>
                <c:pt idx="2">
                  <c:v>Commercio solo via Internet</c:v>
                </c:pt>
                <c:pt idx="3">
                  <c:v>Vendita a domicilio</c:v>
                </c:pt>
                <c:pt idx="4">
                  <c:v>Commercio per mezzo di distributori automatici</c:v>
                </c:pt>
                <c:pt idx="5">
                  <c:v>Non specificato</c:v>
                </c:pt>
              </c:strCache>
            </c:strRef>
          </c:cat>
          <c:val>
            <c:numRef>
              <c:f>Foglio6!$C$54:$C$59</c:f>
              <c:numCache>
                <c:formatCode>#,##0</c:formatCode>
                <c:ptCount val="6"/>
                <c:pt idx="0" formatCode="General">
                  <c:v>1660</c:v>
                </c:pt>
                <c:pt idx="1">
                  <c:v>7</c:v>
                </c:pt>
                <c:pt idx="2">
                  <c:v>71</c:v>
                </c:pt>
                <c:pt idx="3">
                  <c:v>32</c:v>
                </c:pt>
                <c:pt idx="4">
                  <c:v>30</c:v>
                </c:pt>
                <c:pt idx="5" formatCode="General">
                  <c:v>54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600" b="1"/>
          </a:pPr>
          <a:endParaRPr lang="it-IT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40"/>
      <c:perspective val="30"/>
    </c:view3D>
    <c:plotArea>
      <c:layout>
        <c:manualLayout>
          <c:layoutTarget val="inner"/>
          <c:xMode val="edge"/>
          <c:yMode val="edge"/>
          <c:x val="7.8006715506715507E-2"/>
          <c:y val="8.654879227053143E-2"/>
          <c:w val="0.83235653235653262"/>
          <c:h val="0.67178285024154616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rgbClr val="FF66FF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33CC33"/>
              </a:solidFill>
            </c:spPr>
          </c:dPt>
          <c:dPt>
            <c:idx val="4"/>
            <c:spPr>
              <a:solidFill>
                <a:srgbClr val="3366FF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dLblPos val="outEnd"/>
            <c:showPercent val="1"/>
            <c:separator>
</c:separator>
            <c:showLeaderLines val="1"/>
          </c:dLbls>
          <c:cat>
            <c:strRef>
              <c:f>Foglio7!$D$5:$D$10</c:f>
              <c:strCache>
                <c:ptCount val="6"/>
                <c:pt idx="0">
                  <c:v>Altri prodotti</c:v>
                </c:pt>
                <c:pt idx="1">
                  <c:v>Altri prodotti di consumo finale</c:v>
                </c:pt>
                <c:pt idx="2">
                  <c:v>Macchinari e attrezzature</c:v>
                </c:pt>
                <c:pt idx="3">
                  <c:v>Materie prime agricole e animali vivi</c:v>
                </c:pt>
                <c:pt idx="4">
                  <c:v>Prodotti alimentari, bevande, tabacco</c:v>
                </c:pt>
                <c:pt idx="5">
                  <c:v>Prodotti intermedi non agricoli, rottami e cascami</c:v>
                </c:pt>
              </c:strCache>
            </c:strRef>
          </c:cat>
          <c:val>
            <c:numRef>
              <c:f>Foglio7!$E$5:$E$10</c:f>
              <c:numCache>
                <c:formatCode>#,##0</c:formatCode>
                <c:ptCount val="6"/>
                <c:pt idx="0">
                  <c:v>25</c:v>
                </c:pt>
                <c:pt idx="1">
                  <c:v>374</c:v>
                </c:pt>
                <c:pt idx="2">
                  <c:v>123</c:v>
                </c:pt>
                <c:pt idx="3">
                  <c:v>46</c:v>
                </c:pt>
                <c:pt idx="4">
                  <c:v>465</c:v>
                </c:pt>
                <c:pt idx="5">
                  <c:v>208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7.7558150183150168E-2"/>
          <c:y val="0.76512198067632864"/>
          <c:w val="0.84488369963370002"/>
          <c:h val="0.13978140096618366"/>
        </c:manualLayout>
      </c:layout>
      <c:txPr>
        <a:bodyPr/>
        <a:lstStyle/>
        <a:p>
          <a:pPr>
            <a:defRPr sz="800" b="1"/>
          </a:pPr>
          <a:endParaRPr lang="it-IT"/>
        </a:p>
      </c:txPr>
    </c:legend>
    <c:plotVisOnly val="1"/>
  </c:chart>
  <c:spPr>
    <a:ln>
      <a:noFill/>
    </a:ln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5.328641975308647E-2"/>
          <c:y val="2.7389665889665932E-2"/>
          <c:w val="0.93417037037037065"/>
          <c:h val="0.77458061383061383"/>
        </c:manualLayout>
      </c:layout>
      <c:barChart>
        <c:barDir val="col"/>
        <c:grouping val="clustered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33C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33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660033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0"/>
            <c:spPr>
              <a:solidFill>
                <a:srgbClr val="FF006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</c:dLbls>
          <c:cat>
            <c:strRef>
              <c:f>Foglio11!$A$6:$A$16</c:f>
              <c:strCache>
                <c:ptCount val="11"/>
                <c:pt idx="0">
                  <c:v>Alimentari…..</c:v>
                </c:pt>
                <c:pt idx="1">
                  <c:v>Auto e moto....</c:v>
                </c:pt>
                <c:pt idx="2">
                  <c:v>Combustibili…..</c:v>
                </c:pt>
                <c:pt idx="3">
                  <c:v>Despecializzato</c:v>
                </c:pt>
                <c:pt idx="4">
                  <c:v>Legname…..</c:v>
                </c:pt>
                <c:pt idx="5">
                  <c:v>Macchinari…..</c:v>
                </c:pt>
                <c:pt idx="6">
                  <c:v>Materie prime….</c:v>
                </c:pt>
                <c:pt idx="7">
                  <c:v>Mobili….. </c:v>
                </c:pt>
                <c:pt idx="8">
                  <c:v>Non specificato</c:v>
                </c:pt>
                <c:pt idx="9">
                  <c:v>Specializzato….</c:v>
                </c:pt>
                <c:pt idx="10">
                  <c:v>Tessili, abbigliamento…</c:v>
                </c:pt>
              </c:strCache>
            </c:strRef>
          </c:cat>
          <c:val>
            <c:numRef>
              <c:f>Foglio11!$B$6:$B$16</c:f>
              <c:numCache>
                <c:formatCode>#,##0</c:formatCode>
                <c:ptCount val="11"/>
                <c:pt idx="0">
                  <c:v>251</c:v>
                </c:pt>
                <c:pt idx="1">
                  <c:v>26</c:v>
                </c:pt>
                <c:pt idx="2">
                  <c:v>18</c:v>
                </c:pt>
                <c:pt idx="3">
                  <c:v>177</c:v>
                </c:pt>
                <c:pt idx="4">
                  <c:v>54</c:v>
                </c:pt>
                <c:pt idx="5">
                  <c:v>34</c:v>
                </c:pt>
                <c:pt idx="6">
                  <c:v>15</c:v>
                </c:pt>
                <c:pt idx="7">
                  <c:v>84</c:v>
                </c:pt>
                <c:pt idx="8">
                  <c:v>36</c:v>
                </c:pt>
                <c:pt idx="9">
                  <c:v>263</c:v>
                </c:pt>
                <c:pt idx="10">
                  <c:v>46</c:v>
                </c:pt>
              </c:numCache>
            </c:numRef>
          </c:val>
        </c:ser>
        <c:gapWidth val="90"/>
        <c:axId val="75300864"/>
        <c:axId val="75302400"/>
      </c:barChart>
      <c:catAx>
        <c:axId val="75300864"/>
        <c:scaling>
          <c:orientation val="minMax"/>
        </c:scaling>
        <c:axPos val="b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dashDot"/>
            </a:ln>
          </c:spPr>
        </c:majorGridlines>
        <c:majorTickMark val="in"/>
        <c:tickLblPos val="none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900"/>
            </a:pPr>
            <a:endParaRPr lang="it-IT"/>
          </a:p>
        </c:txPr>
        <c:crossAx val="75302400"/>
        <c:crosses val="autoZero"/>
        <c:auto val="1"/>
        <c:lblAlgn val="ctr"/>
        <c:lblOffset val="100"/>
      </c:catAx>
      <c:valAx>
        <c:axId val="75302400"/>
        <c:scaling>
          <c:orientation val="minMax"/>
        </c:scaling>
        <c:axPos val="l"/>
        <c:numFmt formatCode="#,##0" sourceLinked="1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900"/>
            </a:pPr>
            <a:endParaRPr lang="it-IT"/>
          </a:p>
        </c:txPr>
        <c:crossAx val="753008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700" b="1"/>
          </a:pPr>
          <a:endParaRPr lang="it-IT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otX val="50"/>
      <c:perspective val="30"/>
    </c:view3D>
    <c:plotArea>
      <c:layout>
        <c:manualLayout>
          <c:layoutTarget val="inner"/>
          <c:xMode val="edge"/>
          <c:yMode val="edge"/>
          <c:x val="3.5260632416504007E-4"/>
          <c:y val="6.9911091969958924E-4"/>
          <c:w val="0.8347869890616002"/>
          <c:h val="0.67578089304257583"/>
        </c:manualLayout>
      </c:layout>
      <c:pie3D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explosion val="15"/>
          <c:dPt>
            <c:idx val="0"/>
            <c:spPr>
              <a:solidFill>
                <a:srgbClr val="0033CC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FF66FF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4"/>
              <c:layout>
                <c:manualLayout>
                  <c:x val="-1.5117367911501893E-2"/>
                  <c:y val="0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900" b="1"/>
                </a:pPr>
                <a:endParaRPr lang="it-IT"/>
              </a:p>
            </c:txPr>
            <c:dLblPos val="outEnd"/>
            <c:showPercent val="1"/>
            <c:showLeaderLines val="1"/>
          </c:dLbls>
          <c:cat>
            <c:strRef>
              <c:f>Foglio12!$B$7:$B$11</c:f>
              <c:strCache>
                <c:ptCount val="5"/>
                <c:pt idx="0">
                  <c:v>Commercio di autoveicoli</c:v>
                </c:pt>
                <c:pt idx="1">
                  <c:v>Commercio di parti e accessori di autoveicoli</c:v>
                </c:pt>
                <c:pt idx="2">
                  <c:v>Commercio, manutenzione e riparazione di motocicli e relative parti ed accessori</c:v>
                </c:pt>
                <c:pt idx="3">
                  <c:v>Manutenzione e riparazione di autoveicoli</c:v>
                </c:pt>
                <c:pt idx="4">
                  <c:v>Non specificato</c:v>
                </c:pt>
              </c:strCache>
            </c:strRef>
          </c:cat>
          <c:val>
            <c:numRef>
              <c:f>Foglio12!$C$7:$C$11</c:f>
              <c:numCache>
                <c:formatCode>#,##0</c:formatCode>
                <c:ptCount val="5"/>
                <c:pt idx="0">
                  <c:v>452</c:v>
                </c:pt>
                <c:pt idx="1">
                  <c:v>128</c:v>
                </c:pt>
                <c:pt idx="2">
                  <c:v>64</c:v>
                </c:pt>
                <c:pt idx="3">
                  <c:v>707</c:v>
                </c:pt>
                <c:pt idx="4">
                  <c:v>10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9.2658318940702384E-3"/>
          <c:y val="0.71014901349948145"/>
          <c:w val="0.53729735175590077"/>
          <c:h val="0.16786240913811012"/>
        </c:manualLayout>
      </c:layout>
      <c:txPr>
        <a:bodyPr/>
        <a:lstStyle/>
        <a:p>
          <a:pPr>
            <a:defRPr sz="700" b="0"/>
          </a:pPr>
          <a:endParaRPr lang="it-IT"/>
        </a:p>
      </c:txPr>
    </c:legend>
    <c:plotVisOnly val="1"/>
  </c:chart>
  <c:spPr>
    <a:ln>
      <a:noFill/>
    </a:ln>
  </c:sp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0344194756554318"/>
          <c:y val="2.4509803921567987E-4"/>
          <c:w val="0.52412421972534329"/>
          <c:h val="0.79891067538126359"/>
        </c:manualLayout>
      </c:layout>
      <c:pie3DChart>
        <c:varyColors val="1"/>
        <c:ser>
          <c:idx val="0"/>
          <c:order val="0"/>
          <c:spPr>
            <a:ln>
              <a:solidFill>
                <a:prstClr val="black"/>
              </a:solidFill>
            </a:ln>
          </c:spPr>
          <c:explosion val="10"/>
          <c:dPt>
            <c:idx val="0"/>
            <c:spPr>
              <a:solidFill>
                <a:srgbClr val="006600"/>
              </a:solidFill>
              <a:ln>
                <a:solidFill>
                  <a:prstClr val="black"/>
                </a:solidFill>
              </a:ln>
            </c:spPr>
          </c:dPt>
          <c:dPt>
            <c:idx val="1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prstClr val="black"/>
                </a:solidFill>
              </a:ln>
            </c:spPr>
          </c:dPt>
          <c:dPt>
            <c:idx val="3"/>
            <c:spPr>
              <a:solidFill>
                <a:srgbClr val="FFFF00"/>
              </a:solidFill>
              <a:ln>
                <a:solidFill>
                  <a:prstClr val="black"/>
                </a:solidFill>
              </a:ln>
            </c:spPr>
          </c:dPt>
          <c:dPt>
            <c:idx val="4"/>
            <c:spPr>
              <a:solidFill>
                <a:srgbClr val="00B0F0"/>
              </a:solidFill>
              <a:ln>
                <a:solidFill>
                  <a:prstClr val="black"/>
                </a:solidFill>
              </a:ln>
            </c:spPr>
          </c:dPt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dLblPos val="outEnd"/>
            <c:showPercent val="1"/>
            <c:showLeaderLines val="1"/>
          </c:dLbls>
          <c:cat>
            <c:strRef>
              <c:f>Foglio14!$A$7:$A$11</c:f>
              <c:strCache>
                <c:ptCount val="5"/>
                <c:pt idx="0">
                  <c:v>Att.ausiliarie trasporti</c:v>
                </c:pt>
                <c:pt idx="1">
                  <c:v>Cura della persona</c:v>
                </c:pt>
                <c:pt idx="2">
                  <c:v>Impianti elettrici, idraulici e altri lavori per le costruzioni</c:v>
                </c:pt>
                <c:pt idx="3">
                  <c:v>Pulizie e giardini</c:v>
                </c:pt>
                <c:pt idx="4">
                  <c:v>Ristorazione</c:v>
                </c:pt>
              </c:strCache>
            </c:strRef>
          </c:cat>
          <c:val>
            <c:numRef>
              <c:f>Foglio14!$B$7:$B$11</c:f>
              <c:numCache>
                <c:formatCode>#,##0</c:formatCode>
                <c:ptCount val="5"/>
                <c:pt idx="0">
                  <c:v>76</c:v>
                </c:pt>
                <c:pt idx="1">
                  <c:v>1027</c:v>
                </c:pt>
                <c:pt idx="2">
                  <c:v>932</c:v>
                </c:pt>
                <c:pt idx="3">
                  <c:v>280</c:v>
                </c:pt>
                <c:pt idx="4">
                  <c:v>2442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11530571161048689"/>
          <c:y val="0.72511873638344271"/>
          <c:w val="0.44435736579275925"/>
          <c:h val="0.25412962962962976"/>
        </c:manualLayout>
      </c:layout>
      <c:txPr>
        <a:bodyPr/>
        <a:lstStyle/>
        <a:p>
          <a:pPr>
            <a:defRPr sz="700"/>
          </a:pPr>
          <a:endParaRPr lang="it-IT"/>
        </a:p>
      </c:txPr>
    </c:legend>
    <c:plotVisOnly val="1"/>
  </c:chart>
  <c:spPr>
    <a:ln>
      <a:noFill/>
    </a:ln>
  </c:sp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 algn="ctr">
              <a:defRPr sz="1050"/>
            </a:pPr>
            <a:r>
              <a:rPr lang="en-US" sz="1050"/>
              <a:t>Commercio ambulante </a:t>
            </a:r>
          </a:p>
        </c:rich>
      </c:tx>
      <c:layout>
        <c:manualLayout>
          <c:xMode val="edge"/>
          <c:yMode val="edge"/>
          <c:x val="0.306024482109228"/>
          <c:y val="0"/>
        </c:manualLayout>
      </c:layout>
      <c:spPr>
        <a:ln>
          <a:solidFill>
            <a:schemeClr val="accent1"/>
          </a:solidFill>
        </a:ln>
      </c:sp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1067251461988288E-2"/>
          <c:y val="0.19777048260381591"/>
          <c:w val="0.82394005847953233"/>
          <c:h val="0.72356621773288443"/>
        </c:manualLayout>
      </c:layout>
      <c:pie3DChart>
        <c:varyColors val="1"/>
        <c:ser>
          <c:idx val="0"/>
          <c:order val="0"/>
          <c:tx>
            <c:strRef>
              <c:f>Foglio16!$A$30</c:f>
              <c:strCache>
                <c:ptCount val="1"/>
                <c:pt idx="0">
                  <c:v>Commercio ambulante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/>
          </c:spPr>
          <c:explosion val="15"/>
          <c:dPt>
            <c:idx val="0"/>
            <c:spPr>
              <a:solidFill>
                <a:srgbClr val="0033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spPr>
              <a:solidFill>
                <a:srgbClr val="FF0066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spPr>
              <a:solidFill>
                <a:srgbClr val="FFFF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4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</c:spPr>
          </c:dPt>
          <c:dLbls>
            <c:txPr>
              <a:bodyPr/>
              <a:lstStyle/>
              <a:p>
                <a:pPr>
                  <a:defRPr sz="800" b="1">
                    <a:latin typeface="Calibri" pitchFamily="34" charset="0"/>
                    <a:cs typeface="Calibri" pitchFamily="34" charset="0"/>
                  </a:defRPr>
                </a:pPr>
                <a:endParaRPr lang="it-IT"/>
              </a:p>
            </c:txPr>
            <c:dLblPos val="outEnd"/>
            <c:showCatName val="1"/>
            <c:showPercent val="1"/>
            <c:showLeaderLines val="1"/>
          </c:dLbls>
          <c:cat>
            <c:strRef>
              <c:f>Foglio16!$B$29:$F$29</c:f>
              <c:strCache>
                <c:ptCount val="5"/>
                <c:pt idx="0">
                  <c:v>BARI</c:v>
                </c:pt>
                <c:pt idx="1">
                  <c:v>BRINDISI</c:v>
                </c:pt>
                <c:pt idx="2">
                  <c:v>FOGGIA</c:v>
                </c:pt>
                <c:pt idx="3">
                  <c:v>LECCE</c:v>
                </c:pt>
                <c:pt idx="4">
                  <c:v>TARANTO</c:v>
                </c:pt>
              </c:strCache>
            </c:strRef>
          </c:cat>
          <c:val>
            <c:numRef>
              <c:f>Foglio16!$B$30:$F$30</c:f>
              <c:numCache>
                <c:formatCode>#,##0</c:formatCode>
                <c:ptCount val="5"/>
                <c:pt idx="0">
                  <c:v>6127</c:v>
                </c:pt>
                <c:pt idx="1">
                  <c:v>1669</c:v>
                </c:pt>
                <c:pt idx="2">
                  <c:v>2424</c:v>
                </c:pt>
                <c:pt idx="3">
                  <c:v>4538</c:v>
                </c:pt>
                <c:pt idx="4">
                  <c:v>1456</c:v>
                </c:pt>
              </c:numCache>
            </c:numRef>
          </c:val>
        </c:ser>
      </c:pie3DChart>
      <c:spPr>
        <a:scene3d>
          <a:camera prst="orthographicFront"/>
          <a:lightRig rig="threePt" dir="t"/>
        </a:scene3d>
        <a:sp3d>
          <a:bevelT/>
        </a:sp3d>
      </c:spPr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Foglio4!$A$6</c:f>
              <c:strCache>
                <c:ptCount val="1"/>
                <c:pt idx="0">
                  <c:v>esercizi  da 1-50 mq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chilly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</c:dLbls>
          <c:cat>
            <c:strRef>
              <c:f>Foglio4!$B$5:$J$5</c:f>
              <c:strCache>
                <c:ptCount val="9"/>
                <c:pt idx="0">
                  <c:v>1° sem. 2015</c:v>
                </c:pt>
                <c:pt idx="1">
                  <c:v>1° sem.2014 </c:v>
                </c:pt>
                <c:pt idx="2">
                  <c:v>1° sem. 2013</c:v>
                </c:pt>
                <c:pt idx="3">
                  <c:v>1° sem. 2012</c:v>
                </c:pt>
                <c:pt idx="4">
                  <c:v>1° sem. 2011</c:v>
                </c:pt>
                <c:pt idx="5">
                  <c:v>1° sem. 2010</c:v>
                </c:pt>
                <c:pt idx="6">
                  <c:v>1° sem. 2009</c:v>
                </c:pt>
                <c:pt idx="7">
                  <c:v>1° sem. 2008</c:v>
                </c:pt>
                <c:pt idx="8">
                  <c:v>1° sem. 2007</c:v>
                </c:pt>
              </c:strCache>
            </c:strRef>
          </c:cat>
          <c:val>
            <c:numRef>
              <c:f>Foglio4!$B$6:$J$6</c:f>
              <c:numCache>
                <c:formatCode>#,##0</c:formatCode>
                <c:ptCount val="9"/>
                <c:pt idx="0" formatCode="General">
                  <c:v>2482</c:v>
                </c:pt>
                <c:pt idx="1">
                  <c:v>2515</c:v>
                </c:pt>
                <c:pt idx="2">
                  <c:v>2568</c:v>
                </c:pt>
                <c:pt idx="3">
                  <c:v>2540</c:v>
                </c:pt>
                <c:pt idx="4">
                  <c:v>2460</c:v>
                </c:pt>
                <c:pt idx="5">
                  <c:v>2378</c:v>
                </c:pt>
                <c:pt idx="6">
                  <c:v>2331</c:v>
                </c:pt>
                <c:pt idx="7">
                  <c:v>2277</c:v>
                </c:pt>
                <c:pt idx="8">
                  <c:v>2152</c:v>
                </c:pt>
              </c:numCache>
            </c:numRef>
          </c:val>
        </c:ser>
        <c:gapWidth val="50"/>
        <c:axId val="70066176"/>
        <c:axId val="70067712"/>
      </c:barChart>
      <c:catAx>
        <c:axId val="70066176"/>
        <c:scaling>
          <c:orientation val="minMax"/>
        </c:scaling>
        <c:axPos val="b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0"/>
            </a:pPr>
            <a:endParaRPr lang="it-IT"/>
          </a:p>
        </c:txPr>
        <c:crossAx val="70067712"/>
        <c:crosses val="autoZero"/>
        <c:auto val="1"/>
        <c:lblAlgn val="ctr"/>
        <c:lblOffset val="100"/>
      </c:catAx>
      <c:valAx>
        <c:axId val="7006771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7006617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it-IT"/>
        </a:p>
      </c:txPr>
    </c:legend>
    <c:plotVisOnly val="1"/>
  </c:chart>
  <c:spPr>
    <a:ln>
      <a:solidFill>
        <a:srgbClr val="CC3300"/>
      </a:solidFill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0.28575</cdr:x>
      <cdr:y>0.01739</cdr:y>
    </cdr:from>
    <cdr:to>
      <cdr:x>0.7913</cdr:x>
      <cdr:y>0.08696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872208" y="72008"/>
          <a:ext cx="3312368" cy="28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it-IT" sz="900" b="1" dirty="0" smtClean="0">
            <a:solidFill>
              <a:schemeClr val="tx1"/>
            </a:solidFill>
          </a:endParaRPr>
        </a:p>
        <a:p xmlns:a="http://schemas.openxmlformats.org/drawingml/2006/main">
          <a:pPr algn="ctr"/>
          <a:endParaRPr lang="it-IT" sz="900" b="1" dirty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it-IT" sz="900" b="1" dirty="0" smtClean="0">
              <a:solidFill>
                <a:schemeClr val="tx1"/>
              </a:solidFill>
            </a:rPr>
            <a:t> </a:t>
          </a:r>
          <a:endParaRPr lang="it-IT" sz="1000" dirty="0" smtClean="0"/>
        </a:p>
        <a:p xmlns:a="http://schemas.openxmlformats.org/drawingml/2006/main">
          <a:endParaRPr lang="it-IT" sz="1000" dirty="0"/>
        </a:p>
        <a:p xmlns:a="http://schemas.openxmlformats.org/drawingml/2006/main">
          <a:endParaRPr lang="it-IT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0.68908</cdr:x>
      <cdr:y>0.13086</cdr:y>
    </cdr:from>
    <cdr:to>
      <cdr:x>1</cdr:x>
      <cdr:y>0.78513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5688632" y="504056"/>
          <a:ext cx="2160240" cy="2520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it-IT" sz="1100" dirty="0" smtClean="0"/>
            <a:t>Aumentano dell’1,7% gli operatori del settore auto, con una maggiore concentrazione nelle attività </a:t>
          </a:r>
          <a:r>
            <a:rPr lang="it-IT" sz="1100" b="1" dirty="0" smtClean="0">
              <a:solidFill>
                <a:srgbClr val="008000"/>
              </a:solidFill>
            </a:rPr>
            <a:t>della Manutenzione e riparazione di auto</a:t>
          </a:r>
          <a:r>
            <a:rPr lang="it-IT" sz="1100" dirty="0" smtClean="0"/>
            <a:t> (52%), cui fanno seguito il </a:t>
          </a:r>
          <a:r>
            <a:rPr lang="it-IT" sz="1100" b="1" dirty="0" smtClean="0">
              <a:solidFill>
                <a:srgbClr val="0033CC"/>
              </a:solidFill>
            </a:rPr>
            <a:t>Commercio di autoveicoli </a:t>
          </a:r>
          <a:r>
            <a:rPr lang="it-IT" sz="1100" dirty="0" smtClean="0"/>
            <a:t>(33%).</a:t>
          </a:r>
          <a:endParaRPr lang="it-IT" sz="1100" dirty="0"/>
        </a:p>
      </cdr:txBody>
    </cdr:sp>
  </cdr:relSizeAnchor>
  <cdr:relSizeAnchor xmlns:cdr="http://schemas.openxmlformats.org/drawingml/2006/chartDrawing">
    <cdr:from>
      <cdr:x>0.00952</cdr:x>
      <cdr:y>0.91599</cdr:y>
    </cdr:from>
    <cdr:to>
      <cdr:x>1</cdr:x>
      <cdr:y>0.97207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72008" y="3528392"/>
          <a:ext cx="74888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it-IT" sz="1000" i="1" dirty="0" smtClean="0"/>
            <a:t>Fonte: Elaborazione Servizio Economia Locale su dati </a:t>
          </a:r>
          <a:r>
            <a:rPr lang="it-IT" sz="1000" i="1" dirty="0" err="1" smtClean="0"/>
            <a:t>TradeView</a:t>
          </a:r>
          <a:r>
            <a:rPr lang="it-IT" sz="1000" i="1" dirty="0" smtClean="0"/>
            <a:t> </a:t>
          </a:r>
          <a:r>
            <a:rPr lang="it-IT" sz="1000" i="1" dirty="0" err="1" smtClean="0"/>
            <a:t>-Infocamere</a:t>
          </a:r>
          <a:endParaRPr lang="it-IT" sz="1000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0.56186</cdr:x>
      <cdr:y>0.03922</cdr:y>
    </cdr:from>
    <cdr:to>
      <cdr:x>0.97764</cdr:x>
      <cdr:y>0.94128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00400" y="144016"/>
          <a:ext cx="2664296" cy="3312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03F160-01A0-4738-BF3D-79AE5530E610}" type="datetimeFigureOut">
              <a:rPr lang="it-IT" smtClean="0"/>
              <a:pPr/>
              <a:t>05/02/2016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5DEF02-6AC2-4557-9302-B80AB5599D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F160-01A0-4738-BF3D-79AE5530E610}" type="datetimeFigureOut">
              <a:rPr lang="it-IT" smtClean="0"/>
              <a:pPr/>
              <a:t>05/02/2016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EF02-6AC2-4557-9302-B80AB5599D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F160-01A0-4738-BF3D-79AE5530E610}" type="datetimeFigureOut">
              <a:rPr lang="it-IT" smtClean="0"/>
              <a:pPr/>
              <a:t>05/02/2016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EF02-6AC2-4557-9302-B80AB5599D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03F160-01A0-4738-BF3D-79AE5530E610}" type="datetimeFigureOut">
              <a:rPr lang="it-IT" smtClean="0"/>
              <a:pPr/>
              <a:t>05/02/2016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5DEF02-6AC2-4557-9302-B80AB5599D0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03F160-01A0-4738-BF3D-79AE5530E610}" type="datetimeFigureOut">
              <a:rPr lang="it-IT" smtClean="0"/>
              <a:pPr/>
              <a:t>05/02/2016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5DEF02-6AC2-4557-9302-B80AB5599D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F160-01A0-4738-BF3D-79AE5530E610}" type="datetimeFigureOut">
              <a:rPr lang="it-IT" smtClean="0"/>
              <a:pPr/>
              <a:t>05/02/2016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EF02-6AC2-4557-9302-B80AB5599D0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F160-01A0-4738-BF3D-79AE5530E610}" type="datetimeFigureOut">
              <a:rPr lang="it-IT" smtClean="0"/>
              <a:pPr/>
              <a:t>05/02/2016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EF02-6AC2-4557-9302-B80AB5599D0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03F160-01A0-4738-BF3D-79AE5530E610}" type="datetimeFigureOut">
              <a:rPr lang="it-IT" smtClean="0"/>
              <a:pPr/>
              <a:t>05/02/2016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5DEF02-6AC2-4557-9302-B80AB5599D0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F160-01A0-4738-BF3D-79AE5530E610}" type="datetimeFigureOut">
              <a:rPr lang="it-IT" smtClean="0"/>
              <a:pPr/>
              <a:t>05/02/2016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EF02-6AC2-4557-9302-B80AB5599D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03F160-01A0-4738-BF3D-79AE5530E610}" type="datetimeFigureOut">
              <a:rPr lang="it-IT" smtClean="0"/>
              <a:pPr/>
              <a:t>05/02/2016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5DEF02-6AC2-4557-9302-B80AB5599D0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03F160-01A0-4738-BF3D-79AE5530E610}" type="datetimeFigureOut">
              <a:rPr lang="it-IT" smtClean="0"/>
              <a:pPr/>
              <a:t>05/02/2016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5DEF02-6AC2-4557-9302-B80AB5599D0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03F160-01A0-4738-BF3D-79AE5530E610}" type="datetimeFigureOut">
              <a:rPr lang="it-IT" smtClean="0"/>
              <a:pPr/>
              <a:t>05/02/2016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5DEF02-6AC2-4557-9302-B80AB5599D0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0" y="1484784"/>
            <a:ext cx="6172200" cy="252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1"/>
                </a:solidFill>
              </a:rPr>
              <a:t>Osservatorio del Commercio  provincia di Brindisi 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86000" y="2060848"/>
            <a:ext cx="6172200" cy="576064"/>
          </a:xfrm>
          <a:ln>
            <a:noFill/>
          </a:ln>
        </p:spPr>
        <p:txBody>
          <a:bodyPr>
            <a:normAutofit/>
          </a:bodyPr>
          <a:lstStyle/>
          <a:p>
            <a:pPr algn="r"/>
            <a:r>
              <a:rPr lang="it-IT" sz="2400" dirty="0" smtClean="0">
                <a:solidFill>
                  <a:schemeClr val="accent1"/>
                </a:solidFill>
              </a:rPr>
              <a:t>1° semestre 2015</a:t>
            </a:r>
            <a:endParaRPr lang="it-IT" sz="2400" dirty="0">
              <a:solidFill>
                <a:schemeClr val="accent1"/>
              </a:solidFill>
            </a:endParaRPr>
          </a:p>
        </p:txBody>
      </p:sp>
      <p:pic>
        <p:nvPicPr>
          <p:cNvPr id="6" name="Immagine 5" descr="C:\Documents and Settings\cbr0100\Desktop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021288"/>
            <a:ext cx="2411916" cy="654197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</p:pic>
      <p:pic>
        <p:nvPicPr>
          <p:cNvPr id="5" name="Immagine 4" descr="C:\Users\cbr0100\Pictures\commerci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492896"/>
            <a:ext cx="2808000" cy="27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1763688" y="6237312"/>
            <a:ext cx="4176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</a:rPr>
              <a:t> </a:t>
            </a:r>
            <a:r>
              <a:rPr lang="it-IT" sz="900" b="1" dirty="0" smtClean="0">
                <a:solidFill>
                  <a:srgbClr val="C00000"/>
                </a:solidFill>
              </a:rPr>
              <a:t>A cura del Servizio Economia Locale della CCIAA di Brindisi</a:t>
            </a:r>
            <a:endParaRPr lang="it-IT" sz="1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6" y="1196752"/>
          <a:ext cx="8149490" cy="25748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72000"/>
                <a:gridCol w="2520000"/>
                <a:gridCol w="945874"/>
                <a:gridCol w="684000"/>
                <a:gridCol w="741296"/>
                <a:gridCol w="577634"/>
                <a:gridCol w="808686"/>
              </a:tblGrid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 smtClean="0"/>
                        <a:t>Province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12" marR="6412" marT="641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12" marR="6412" marT="641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50" b="1" u="none" strike="noStrike" dirty="0" smtClean="0"/>
                        <a:t>Bari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12" marR="6412" marT="641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50" b="1" u="none" strike="noStrike" dirty="0" smtClean="0"/>
                        <a:t>Brindisi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12" marR="6412" marT="641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50" b="1" u="none" strike="noStrike" dirty="0" smtClean="0"/>
                        <a:t>Foggia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12" marR="6412" marT="641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50" b="1" u="none" strike="noStrike" dirty="0" smtClean="0"/>
                        <a:t>Lecce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12" marR="6412" marT="641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50" b="1" u="none" strike="noStrike" dirty="0" smtClean="0"/>
                        <a:t>Taranto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12" marR="6412" marT="641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u="none" strike="noStrike" dirty="0">
                          <a:solidFill>
                            <a:srgbClr val="FF0000"/>
                          </a:solidFill>
                        </a:rPr>
                        <a:t>Commercio ambulante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it-IT" sz="12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FF0000"/>
                          </a:solidFill>
                        </a:rPr>
                        <a:t>6.132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FF0000"/>
                          </a:solidFill>
                        </a:rPr>
                        <a:t>1.660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FF0000"/>
                          </a:solidFill>
                        </a:rPr>
                        <a:t>2.499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FF0000"/>
                          </a:solidFill>
                        </a:rPr>
                        <a:t>4.571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FF0000"/>
                          </a:solidFill>
                        </a:rPr>
                        <a:t>1.482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</a:tr>
              <a:tr h="32400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it-IT" sz="1100" b="1" u="none" strike="noStrike" dirty="0">
                          <a:solidFill>
                            <a:srgbClr val="0033CC"/>
                          </a:solidFill>
                        </a:rPr>
                        <a:t>Commercio al dettaglio al di fuori di negozi, banchi e mercati</a:t>
                      </a:r>
                      <a:endParaRPr lang="it-IT" sz="110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Non specificato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118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54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131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54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61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</a:tr>
              <a:tr h="31420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Commercio per </a:t>
                      </a:r>
                      <a:r>
                        <a:rPr lang="it-IT" sz="1000" u="none" strike="noStrike" dirty="0" smtClean="0"/>
                        <a:t>corrispondenza,telefono,radio,televisione,</a:t>
                      </a:r>
                    </a:p>
                    <a:p>
                      <a:pPr algn="l" fontAlgn="ctr"/>
                      <a:r>
                        <a:rPr lang="it-IT" sz="1000" u="none" strike="noStrike" dirty="0" smtClean="0"/>
                        <a:t>Internet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116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>
                          <a:solidFill>
                            <a:srgbClr val="0033CC"/>
                          </a:solidFill>
                        </a:rPr>
                        <a:t>7</a:t>
                      </a:r>
                      <a:endParaRPr lang="it-IT" sz="1050" b="1" i="0" u="none" strike="noStrike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20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20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6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</a:tr>
              <a:tr h="2520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Commercio solo via Internet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362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>
                          <a:solidFill>
                            <a:srgbClr val="0033CC"/>
                          </a:solidFill>
                        </a:rPr>
                        <a:t>71</a:t>
                      </a:r>
                      <a:endParaRPr lang="it-IT" sz="1050" b="1" i="0" u="none" strike="noStrike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>
                          <a:solidFill>
                            <a:srgbClr val="0033CC"/>
                          </a:solidFill>
                        </a:rPr>
                        <a:t>136</a:t>
                      </a:r>
                      <a:endParaRPr lang="it-IT" sz="1050" b="1" i="0" u="none" strike="noStrike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238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131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</a:tr>
              <a:tr h="2520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Vendita a domicilio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168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>
                          <a:solidFill>
                            <a:srgbClr val="0033CC"/>
                          </a:solidFill>
                        </a:rPr>
                        <a:t>32</a:t>
                      </a:r>
                      <a:endParaRPr lang="it-IT" sz="1050" b="1" i="0" u="none" strike="noStrike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>
                          <a:solidFill>
                            <a:srgbClr val="0033CC"/>
                          </a:solidFill>
                        </a:rPr>
                        <a:t>70</a:t>
                      </a:r>
                      <a:endParaRPr lang="it-IT" sz="1050" b="1" i="0" u="none" strike="noStrike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381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48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</a:tr>
              <a:tr h="2116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Commercio per mezzo di distributori automatici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158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30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71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73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33CC"/>
                          </a:solidFill>
                        </a:rPr>
                        <a:t>56</a:t>
                      </a:r>
                      <a:endParaRPr lang="it-IT" sz="1050" b="1" i="0" u="none" strike="noStrike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</a:tr>
              <a:tr h="3240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 dirty="0">
                          <a:solidFill>
                            <a:schemeClr val="tx1"/>
                          </a:solidFill>
                        </a:rPr>
                        <a:t>Totale</a:t>
                      </a:r>
                      <a:endParaRPr lang="it-IT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>
                          <a:solidFill>
                            <a:schemeClr val="tx1"/>
                          </a:solidFill>
                        </a:rPr>
                        <a:t>7.054</a:t>
                      </a:r>
                      <a:endParaRPr lang="it-IT" sz="105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>
                          <a:solidFill>
                            <a:schemeClr val="tx1"/>
                          </a:solidFill>
                        </a:rPr>
                        <a:t>1.854</a:t>
                      </a:r>
                      <a:endParaRPr lang="it-IT" sz="105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>
                          <a:solidFill>
                            <a:schemeClr val="tx1"/>
                          </a:solidFill>
                        </a:rPr>
                        <a:t>2.927</a:t>
                      </a:r>
                      <a:endParaRPr lang="it-IT" sz="105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chemeClr val="tx1"/>
                          </a:solidFill>
                        </a:rPr>
                        <a:t>5.337</a:t>
                      </a:r>
                      <a:endParaRPr lang="it-IT" sz="105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chemeClr val="tx1"/>
                          </a:solidFill>
                        </a:rPr>
                        <a:t>1.784</a:t>
                      </a:r>
                      <a:endParaRPr lang="it-IT" sz="105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12" marR="6412" marT="6412" marB="0" anchor="ctr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95536" y="62068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Commercio al dettaglio al di fuori dei negozi Province Pugliesi 1° semestre 2015 </a:t>
            </a:r>
            <a:endParaRPr lang="it-IT" sz="1400" b="1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2483768" y="3861048"/>
          <a:ext cx="4248000" cy="2844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51520" y="62373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1" dirty="0" smtClean="0"/>
              <a:t>Fonte: Elaborazione Servizio Economia Locale CCIAA di Brindisi su dati </a:t>
            </a:r>
            <a:r>
              <a:rPr lang="it-IT" sz="900" i="1" dirty="0" err="1" smtClean="0"/>
              <a:t>TradeView</a:t>
            </a:r>
            <a:r>
              <a:rPr lang="it-IT" sz="900" i="1" dirty="0" smtClean="0"/>
              <a:t> </a:t>
            </a:r>
            <a:r>
              <a:rPr lang="it-IT" sz="900" i="1" dirty="0" err="1" smtClean="0"/>
              <a:t>Infocamere</a:t>
            </a:r>
            <a:endParaRPr lang="it-IT" sz="9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260648"/>
            <a:ext cx="763284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Commercio al dettaglio in sede fissa serie storica 2007 – 2015</a:t>
            </a:r>
            <a:b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Consistenza esercizi commerciali -Provincia di Brindisi</a:t>
            </a:r>
            <a:endParaRPr lang="it-IT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179512" y="1052736"/>
          <a:ext cx="432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4788024" y="1052736"/>
          <a:ext cx="3924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51520" y="6453336"/>
            <a:ext cx="71287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smtClean="0"/>
              <a:t>Fonte: Elaborazioni Servizio Economia locale CCIAA di Brindisi su dati </a:t>
            </a:r>
            <a:r>
              <a:rPr lang="it-IT" sz="1000" i="1" dirty="0" err="1" smtClean="0"/>
              <a:t>TradeView</a:t>
            </a:r>
            <a:r>
              <a:rPr lang="it-IT" sz="1000" i="1" dirty="0" smtClean="0"/>
              <a:t> - </a:t>
            </a:r>
            <a:r>
              <a:rPr lang="it-IT" sz="1000" i="1" dirty="0" err="1" smtClean="0"/>
              <a:t>Infocamere</a:t>
            </a:r>
            <a:endParaRPr lang="it-IT" sz="10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/>
        </p:nvGraphicFramePr>
        <p:xfrm>
          <a:off x="251520" y="1124744"/>
          <a:ext cx="4212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tangolo 2"/>
          <p:cNvSpPr/>
          <p:nvPr/>
        </p:nvSpPr>
        <p:spPr>
          <a:xfrm>
            <a:off x="179512" y="260648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Commercio al dettaglio in sede fissa serie storica 2007 – 2015</a:t>
            </a:r>
            <a:b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Consistenza esercizi commerciali – Provincia di Brindisi</a:t>
            </a:r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4572000" y="1124744"/>
          <a:ext cx="3996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51520" y="6381328"/>
            <a:ext cx="748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i="1" dirty="0" smtClean="0"/>
              <a:t>Fonte: Elaborazione Servizio Economia Locale CCIAA di Brindisi su dati </a:t>
            </a:r>
            <a:r>
              <a:rPr lang="it-IT" sz="1050" i="1" dirty="0" err="1" smtClean="0"/>
              <a:t>TradeView</a:t>
            </a:r>
            <a:r>
              <a:rPr lang="it-IT" sz="1050" i="1" dirty="0" smtClean="0"/>
              <a:t> </a:t>
            </a:r>
            <a:r>
              <a:rPr lang="it-IT" sz="1050" i="1" dirty="0" err="1" smtClean="0"/>
              <a:t>-Infocamere</a:t>
            </a:r>
            <a:endParaRPr lang="it-IT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075240" cy="57606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600" dirty="0" smtClean="0">
                <a:solidFill>
                  <a:schemeClr val="tx1"/>
                </a:solidFill>
                <a:cs typeface="Times New Roman" pitchFamily="18" charset="0"/>
              </a:rPr>
              <a:t>In provincia di Brindisi sono 7.207 gli esercizi al dettaglio in sede fissa registrati  al  30.06.2015 ed una superficie di vendita pari  a 547.011 mq</a:t>
            </a:r>
            <a:r>
              <a:rPr lang="it-IT" sz="1800" dirty="0" smtClean="0">
                <a:solidFill>
                  <a:schemeClr val="tx1"/>
                </a:solidFill>
                <a:cs typeface="Times New Roman" pitchFamily="18" charset="0"/>
              </a:rPr>
              <a:t>. </a:t>
            </a:r>
            <a:endParaRPr lang="it-IT" sz="1800" dirty="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187624" y="2060848"/>
          <a:ext cx="648037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563888" y="5085184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100" b="1" dirty="0" smtClean="0">
              <a:solidFill>
                <a:srgbClr val="FF0000"/>
              </a:solidFill>
            </a:endParaRPr>
          </a:p>
          <a:p>
            <a:endParaRPr lang="it-IT" sz="1100" b="1" dirty="0" smtClean="0">
              <a:solidFill>
                <a:srgbClr val="FF0000"/>
              </a:solidFill>
            </a:endParaRPr>
          </a:p>
          <a:p>
            <a:r>
              <a:rPr lang="it-IT" sz="1100" dirty="0" smtClean="0"/>
              <a:t>					 </a:t>
            </a:r>
            <a:endParaRPr lang="it-IT" sz="11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6237312"/>
            <a:ext cx="86409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i="1" dirty="0" smtClean="0"/>
              <a:t>Fonte: Elaborazione Servizio Economia Locale CCIAA di Brindisi su dati </a:t>
            </a:r>
            <a:r>
              <a:rPr lang="it-IT" sz="1050" i="1" dirty="0" err="1" smtClean="0"/>
              <a:t>TradeView</a:t>
            </a:r>
            <a:r>
              <a:rPr lang="it-IT" sz="1050" i="1" dirty="0" smtClean="0"/>
              <a:t> - </a:t>
            </a:r>
            <a:r>
              <a:rPr lang="it-IT" sz="1050" i="1" dirty="0" err="1" smtClean="0"/>
              <a:t>Infocamere</a:t>
            </a:r>
            <a:endParaRPr lang="it-IT" sz="1050" i="1" dirty="0"/>
          </a:p>
        </p:txBody>
      </p:sp>
      <p:sp>
        <p:nvSpPr>
          <p:cNvPr id="8" name="Rettangolo 7"/>
          <p:cNvSpPr/>
          <p:nvPr/>
        </p:nvSpPr>
        <p:spPr>
          <a:xfrm>
            <a:off x="1475656" y="404664"/>
            <a:ext cx="6300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Il Commercio al dettaglio in sede fissa</a:t>
            </a:r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642194"/>
          </a:xfrm>
        </p:spPr>
        <p:txBody>
          <a:bodyPr>
            <a:noAutofit/>
          </a:bodyPr>
          <a:lstStyle/>
          <a:p>
            <a:r>
              <a:rPr lang="it-IT" sz="1200" dirty="0" smtClean="0">
                <a:solidFill>
                  <a:schemeClr val="tx1"/>
                </a:solidFill>
              </a:rPr>
              <a:t/>
            </a:r>
            <a:br>
              <a:rPr lang="it-IT" sz="1200" dirty="0" smtClean="0">
                <a:solidFill>
                  <a:schemeClr val="tx1"/>
                </a:solidFill>
              </a:rPr>
            </a:br>
            <a:r>
              <a:rPr lang="it-IT" sz="1200" dirty="0" smtClean="0">
                <a:solidFill>
                  <a:schemeClr val="tx1"/>
                </a:solidFill>
              </a:rPr>
              <a:t/>
            </a:r>
            <a:br>
              <a:rPr lang="it-IT" sz="1200" dirty="0" smtClean="0">
                <a:solidFill>
                  <a:schemeClr val="tx1"/>
                </a:solidFill>
              </a:rPr>
            </a:br>
            <a:r>
              <a:rPr lang="it-IT" sz="1200" dirty="0" smtClean="0">
                <a:solidFill>
                  <a:schemeClr val="tx1"/>
                </a:solidFill>
              </a:rPr>
              <a:t>	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Consistenza esercizi per classe di superficie</a:t>
            </a:r>
            <a:b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1200" dirty="0" smtClean="0">
                <a:solidFill>
                  <a:schemeClr val="tx1"/>
                </a:solidFill>
              </a:rPr>
              <a:t/>
            </a:r>
            <a:br>
              <a:rPr lang="it-IT" sz="1200" dirty="0" smtClean="0">
                <a:solidFill>
                  <a:schemeClr val="tx1"/>
                </a:solidFill>
              </a:rPr>
            </a:br>
            <a:r>
              <a:rPr lang="it-IT" sz="1100" dirty="0" smtClean="0">
                <a:solidFill>
                  <a:schemeClr val="tx1"/>
                </a:solidFill>
              </a:rPr>
              <a:t>Circa la superficie di vendita, occorre premettere che non è possibile avere un </a:t>
            </a:r>
            <a:r>
              <a:rPr lang="it-IT" sz="1100" dirty="0" smtClean="0">
                <a:solidFill>
                  <a:schemeClr val="tx1"/>
                </a:solidFill>
                <a:cs typeface="Calibri" pitchFamily="34" charset="0"/>
              </a:rPr>
              <a:t>quadro preciso della situazione a causa dell’alta percentuale (30%) di </a:t>
            </a:r>
            <a:r>
              <a:rPr lang="it-IT" sz="1100" dirty="0" smtClean="0">
                <a:solidFill>
                  <a:schemeClr val="tx1"/>
                </a:solidFill>
                <a:cs typeface="Calibri" pitchFamily="34" charset="0"/>
              </a:rPr>
              <a:t>esercizi la </a:t>
            </a:r>
            <a:r>
              <a:rPr lang="it-IT" sz="1100" dirty="0" smtClean="0">
                <a:solidFill>
                  <a:schemeClr val="tx1"/>
                </a:solidFill>
                <a:cs typeface="Calibri" pitchFamily="34" charset="0"/>
              </a:rPr>
              <a:t>cui superficie non è rilevabile, tuttavia</a:t>
            </a:r>
            <a:br>
              <a:rPr lang="it-IT" sz="1100" dirty="0" smtClean="0">
                <a:solidFill>
                  <a:schemeClr val="tx1"/>
                </a:solidFill>
                <a:cs typeface="Calibri" pitchFamily="34" charset="0"/>
              </a:rPr>
            </a:br>
            <a:r>
              <a:rPr lang="it-IT" sz="1100" dirty="0" smtClean="0">
                <a:solidFill>
                  <a:schemeClr val="tx1"/>
                </a:solidFill>
                <a:cs typeface="Calibri" pitchFamily="34" charset="0"/>
              </a:rPr>
              <a:t> i dati disponibili permettono di evidenziare che i piccoli esercizi con una superficie inferiore ai 50 mq. </a:t>
            </a:r>
            <a:r>
              <a:rPr lang="it-IT" sz="1100" dirty="0" smtClean="0">
                <a:solidFill>
                  <a:schemeClr val="tx1"/>
                </a:solidFill>
                <a:cs typeface="Calibri" pitchFamily="34" charset="0"/>
              </a:rPr>
              <a:t>sono </a:t>
            </a:r>
            <a:r>
              <a:rPr lang="it-IT" sz="1100" dirty="0" smtClean="0">
                <a:solidFill>
                  <a:schemeClr val="tx1"/>
                </a:solidFill>
                <a:cs typeface="Calibri" pitchFamily="34" charset="0"/>
              </a:rPr>
              <a:t>il 34,4% sul totale, mentre il 25,9% hanno una superficie dimensionale non superiore ai 150 mq</a:t>
            </a:r>
            <a:r>
              <a:rPr lang="it-IT" sz="1200" dirty="0" smtClean="0">
                <a:solidFill>
                  <a:schemeClr val="tx1"/>
                </a:solidFill>
                <a:cs typeface="Calibri" pitchFamily="34" charset="0"/>
              </a:rPr>
              <a:t>. </a:t>
            </a:r>
            <a:br>
              <a:rPr lang="it-IT" sz="1200" dirty="0" smtClean="0">
                <a:solidFill>
                  <a:schemeClr val="tx1"/>
                </a:solidFill>
                <a:cs typeface="Calibri" pitchFamily="34" charset="0"/>
              </a:rPr>
            </a:br>
            <a:endParaRPr lang="it-IT" sz="1200" dirty="0">
              <a:solidFill>
                <a:schemeClr val="tx1"/>
              </a:solidFill>
              <a:cs typeface="Calibri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827584" y="2420888"/>
          <a:ext cx="7595999" cy="2781860"/>
        </p:xfrm>
        <a:graphic>
          <a:graphicData uri="http://schemas.openxmlformats.org/drawingml/2006/table">
            <a:tbl>
              <a:tblPr/>
              <a:tblGrid>
                <a:gridCol w="1218314"/>
                <a:gridCol w="1445982"/>
                <a:gridCol w="1039871"/>
                <a:gridCol w="996801"/>
                <a:gridCol w="996801"/>
                <a:gridCol w="836821"/>
                <a:gridCol w="1061409"/>
              </a:tblGrid>
              <a:tr h="357010"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Classe </a:t>
                      </a:r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superficie mq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Alimentari 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 non 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Alimentare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Non alimentare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Non rilevabile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Totale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Peso 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1-50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192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723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1.566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2.482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51-150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186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276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1.407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1.869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151-250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81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370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251-400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401-1500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62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37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1501-2500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2501-5000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OLTRE 5000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Non specificato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2.157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2.163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TOTALE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574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1.037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3.438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2.158</a:t>
                      </a:r>
                    </a:p>
                  </a:txBody>
                  <a:tcPr marL="7410" marR="7410" marT="74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7.207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827584" y="1844824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200" dirty="0" smtClean="0"/>
          </a:p>
          <a:p>
            <a:r>
              <a:rPr lang="it-IT" sz="1200" b="1" dirty="0" smtClean="0">
                <a:solidFill>
                  <a:schemeClr val="accent3"/>
                </a:solidFill>
              </a:rPr>
              <a:t>Consistenza esercizi commercio al dettaglio in sede fissa per classe di superficie</a:t>
            </a:r>
            <a:endParaRPr lang="it-IT" sz="1200" b="1" dirty="0">
              <a:solidFill>
                <a:schemeClr val="accent3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67544" y="6237312"/>
            <a:ext cx="7848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smtClean="0"/>
              <a:t>Fonte: Elaborazione  Servizio Economia Locale CCIAA di Brindisi su dati </a:t>
            </a:r>
            <a:r>
              <a:rPr lang="it-IT" sz="1000" i="1" dirty="0" err="1" smtClean="0"/>
              <a:t>TradeView</a:t>
            </a:r>
            <a:r>
              <a:rPr lang="it-IT" sz="1000" i="1" dirty="0" smtClean="0"/>
              <a:t> - </a:t>
            </a:r>
            <a:r>
              <a:rPr lang="it-IT" sz="1000" i="1" dirty="0" err="1" smtClean="0"/>
              <a:t>Infocamere</a:t>
            </a:r>
            <a:endParaRPr lang="it-IT" sz="1000" i="1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827585" y="4753155"/>
          <a:ext cx="7632847" cy="365760"/>
        </p:xfrm>
        <a:graphic>
          <a:graphicData uri="http://schemas.openxmlformats.org/drawingml/2006/table">
            <a:tbl>
              <a:tblPr/>
              <a:tblGrid>
                <a:gridCol w="7632847"/>
              </a:tblGrid>
              <a:tr h="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9050" cmpd="sng">
                      <a:noFill/>
                      <a:prstDash val="solid"/>
                    </a:lnL>
                    <a:lnR w="19050" cmpd="sng">
                      <a:noFill/>
                      <a:prstDash val="solid"/>
                    </a:lnR>
                    <a:lnT w="19050" cmpd="sng">
                      <a:noFill/>
                      <a:prstDash val="solid"/>
                    </a:lnT>
                    <a:lnB w="1905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48000"/>
          </a:xfrm>
        </p:spPr>
        <p:txBody>
          <a:bodyPr>
            <a:normAutofit/>
          </a:bodyPr>
          <a:lstStyle/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Nati – mortalità</a:t>
            </a:r>
            <a:r>
              <a:rPr lang="it-IT" sz="1400" dirty="0" smtClean="0">
                <a:solidFill>
                  <a:schemeClr val="tx1"/>
                </a:solidFill>
              </a:rPr>
              <a:t>: La tabella sottostante offre una panoramica storica relativa alla natalità-mortalità degli esercizi in sede fissa nei primi semestri  2007-2015.    </a:t>
            </a:r>
            <a:endParaRPr lang="it-IT" sz="1400" dirty="0">
              <a:solidFill>
                <a:schemeClr val="tx1"/>
              </a:solidFill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611560" y="1269000"/>
          <a:ext cx="745244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5949280"/>
            <a:ext cx="74888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smtClean="0"/>
              <a:t>Fonte:Elaborazione  Servizio Economia Locale  CCIAA di Brindisi su dati </a:t>
            </a:r>
            <a:r>
              <a:rPr lang="it-IT" sz="1000" i="1" dirty="0" err="1" smtClean="0"/>
              <a:t>TradeView</a:t>
            </a:r>
            <a:r>
              <a:rPr lang="it-IT" sz="1000" i="1" dirty="0" smtClean="0"/>
              <a:t> - </a:t>
            </a:r>
            <a:r>
              <a:rPr lang="it-IT" sz="1000" i="1" dirty="0" err="1" smtClean="0"/>
              <a:t>Infocamere</a:t>
            </a:r>
            <a:endParaRPr lang="it-IT" sz="1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smtClean="0">
                <a:solidFill>
                  <a:schemeClr val="accent1"/>
                </a:solidFill>
              </a:rPr>
              <a:t>Commercio al dettaglio al di fuori dei negozi</a:t>
            </a:r>
            <a:endParaRPr lang="it-IT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95536" y="1196752"/>
          <a:ext cx="7488000" cy="149244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780000"/>
                <a:gridCol w="1080000"/>
                <a:gridCol w="1116000"/>
                <a:gridCol w="756000"/>
                <a:gridCol w="756000"/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/>
                        <a:t>Consistenza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/>
                        <a:t>Var</a:t>
                      </a:r>
                      <a:r>
                        <a:rPr lang="it-IT" sz="1000" b="1" u="none" strike="noStrike" dirty="0" smtClean="0"/>
                        <a:t>.%</a:t>
                      </a:r>
                    </a:p>
                    <a:p>
                      <a:pPr algn="ctr" fontAlgn="ctr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(1° </a:t>
                      </a:r>
                      <a:r>
                        <a:rPr lang="it-IT" sz="9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sem</a:t>
                      </a:r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 2014)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/>
                        <a:t>Aperture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/>
                        <a:t>Cessazioni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/>
                        <a:t>Commercio ambulante 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 smtClean="0"/>
                        <a:t>1.660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-0,5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53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64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</a:tr>
              <a:tr h="144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/>
                        <a:t>Commercio per corrispondenza,telefono,radio,televisione,Internet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 smtClean="0"/>
                        <a:t>-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 smtClean="0"/>
                        <a:t>-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 smtClean="0"/>
                        <a:t>-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</a:tr>
              <a:tr h="144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/>
                        <a:t>Commercio solo via Internet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71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10,9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</a:tr>
              <a:tr h="144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/>
                        <a:t>Vendita a domicilio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32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14,3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 smtClean="0"/>
                        <a:t>-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</a:tr>
              <a:tr h="144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/>
                        <a:t>Commercio per mezzo di distributori automatici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30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7,1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</a:tr>
              <a:tr h="144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u="none" strike="noStrike" dirty="0"/>
                        <a:t>Non specificato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54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-3,6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 smtClean="0"/>
                        <a:t>-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Berlin Sans FB Demi" pitchFamily="34" charset="0"/>
                      </a:endParaRPr>
                    </a:p>
                  </a:txBody>
                  <a:tcPr marL="7607" marR="7607" marT="7607" marB="0" anchor="ctr"/>
                </a:tc>
              </a:tr>
              <a:tr h="23523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1.854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11,1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67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72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07" marR="7607" marT="7607" marB="0" anchor="ctr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595887" y="3068960"/>
          <a:ext cx="6000449" cy="367804"/>
        </p:xfrm>
        <a:graphic>
          <a:graphicData uri="http://schemas.openxmlformats.org/drawingml/2006/table">
            <a:tbl>
              <a:tblPr/>
              <a:tblGrid>
                <a:gridCol w="6000449"/>
              </a:tblGrid>
              <a:tr h="367804">
                <a:tc>
                  <a:txBody>
                    <a:bodyPr/>
                    <a:lstStyle/>
                    <a:p>
                      <a:endParaRPr lang="it-IT" b="1" dirty="0"/>
                    </a:p>
                  </a:txBody>
                  <a:tcPr>
                    <a:lnL w="28575" cmpd="sng">
                      <a:noFill/>
                      <a:prstDash val="solid"/>
                    </a:lnL>
                    <a:lnR w="28575" cmpd="sng">
                      <a:noFill/>
                      <a:prstDash val="solid"/>
                    </a:lnR>
                    <a:lnT w="28575" cmpd="sng">
                      <a:noFill/>
                      <a:prstDash val="solid"/>
                    </a:lnT>
                    <a:lnB w="28575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1836000" y="3212976"/>
          <a:ext cx="648041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23528" y="3356992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Cambria" pitchFamily="18" charset="0"/>
              </a:rPr>
              <a:t>L’89% è costituito dal </a:t>
            </a:r>
            <a:r>
              <a:rPr lang="it-IT" sz="1200" b="1" dirty="0" smtClean="0">
                <a:solidFill>
                  <a:srgbClr val="0070C0"/>
                </a:solidFill>
                <a:latin typeface="Cambria" pitchFamily="18" charset="0"/>
              </a:rPr>
              <a:t>commercio ambulante </a:t>
            </a:r>
            <a:r>
              <a:rPr lang="it-IT" sz="1200" dirty="0" smtClean="0">
                <a:latin typeface="Cambria" pitchFamily="18" charset="0"/>
              </a:rPr>
              <a:t>(di cui il 34% in abbigliamento, tessuti,pelletteria e calzature)</a:t>
            </a:r>
          </a:p>
          <a:p>
            <a:r>
              <a:rPr lang="it-IT" sz="1200" dirty="0" smtClean="0">
                <a:latin typeface="Cambria" pitchFamily="18" charset="0"/>
              </a:rPr>
              <a:t>Crescono le </a:t>
            </a:r>
            <a:r>
              <a:rPr lang="it-IT" sz="1200" b="1" dirty="0" smtClean="0">
                <a:solidFill>
                  <a:srgbClr val="008000"/>
                </a:solidFill>
                <a:latin typeface="Cambria" pitchFamily="18" charset="0"/>
              </a:rPr>
              <a:t>vendite a domicilio (</a:t>
            </a:r>
            <a:r>
              <a:rPr lang="it-IT" sz="1200" dirty="0" smtClean="0">
                <a:latin typeface="Calibri"/>
                <a:cs typeface="Calibri"/>
              </a:rPr>
              <a:t>+14,3%) ed il </a:t>
            </a:r>
            <a:r>
              <a:rPr lang="it-IT" sz="1200" b="1" dirty="0" smtClean="0">
                <a:latin typeface="Calibri"/>
                <a:cs typeface="Calibri"/>
              </a:rPr>
              <a:t>commercio via internet (</a:t>
            </a:r>
            <a:r>
              <a:rPr lang="it-IT" sz="1200" dirty="0" smtClean="0">
                <a:latin typeface="Calibri"/>
                <a:cs typeface="Calibri"/>
              </a:rPr>
              <a:t>+10,9%), mentre cala  il </a:t>
            </a:r>
            <a:r>
              <a:rPr lang="it-IT" sz="12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commercio ambulante  (</a:t>
            </a:r>
            <a:r>
              <a:rPr lang="it-IT" sz="1200" dirty="0" smtClean="0">
                <a:latin typeface="Calibri"/>
                <a:cs typeface="Calibri"/>
              </a:rPr>
              <a:t>-0,5%)</a:t>
            </a:r>
            <a:r>
              <a:rPr lang="it-IT" sz="1200" dirty="0" smtClean="0">
                <a:latin typeface="Cambria" pitchFamily="18" charset="0"/>
              </a:rPr>
              <a:t> </a:t>
            </a:r>
            <a:r>
              <a:rPr lang="it-IT" sz="1200" dirty="0" smtClean="0"/>
              <a:t> </a:t>
            </a:r>
            <a:endParaRPr lang="it-IT" sz="12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6453336"/>
            <a:ext cx="77768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1" dirty="0" smtClean="0"/>
              <a:t>Fonte: Elaborazione Servizio Economia Locale CCIAA di Brindisi su dati </a:t>
            </a:r>
            <a:r>
              <a:rPr lang="it-IT" sz="900" i="1" dirty="0" err="1" smtClean="0"/>
              <a:t>TradeView</a:t>
            </a:r>
            <a:r>
              <a:rPr lang="it-IT" sz="900" i="1" dirty="0" smtClean="0"/>
              <a:t> - </a:t>
            </a:r>
            <a:r>
              <a:rPr lang="it-IT" sz="900" i="1" dirty="0" err="1" smtClean="0"/>
              <a:t>Infocamere</a:t>
            </a:r>
            <a:endParaRPr lang="it-IT" sz="9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Commercio ingrosso  </a:t>
            </a:r>
            <a:r>
              <a:rPr lang="it-IT" sz="1400" dirty="0" smtClean="0">
                <a:solidFill>
                  <a:schemeClr val="tx1"/>
                </a:solidFill>
              </a:rPr>
              <a:t/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/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619672" y="2492896"/>
          <a:ext cx="6552000" cy="41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67544" y="3356992"/>
            <a:ext cx="2088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Prevalgono con un peso pari al 37% sul totale </a:t>
            </a:r>
            <a:r>
              <a:rPr lang="it-IT" sz="1200" b="1" dirty="0" smtClean="0">
                <a:solidFill>
                  <a:srgbClr val="0033CC"/>
                </a:solidFill>
              </a:rPr>
              <a:t>i prodotti alimentari, bevande e tabacco</a:t>
            </a:r>
            <a:r>
              <a:rPr lang="it-IT" sz="1200" dirty="0" smtClean="0"/>
              <a:t>,  con una </a:t>
            </a:r>
            <a:r>
              <a:rPr lang="it-IT" sz="1200" dirty="0" smtClean="0"/>
              <a:t>variazione del </a:t>
            </a:r>
            <a:r>
              <a:rPr lang="it-IT" sz="1200" dirty="0" smtClean="0">
                <a:latin typeface="Calibri"/>
                <a:cs typeface="Calibri"/>
              </a:rPr>
              <a:t>+2,4</a:t>
            </a:r>
            <a:r>
              <a:rPr lang="it-IT" sz="1200" dirty="0" smtClean="0">
                <a:latin typeface="Calibri"/>
                <a:cs typeface="Calibri"/>
              </a:rPr>
              <a:t>%</a:t>
            </a:r>
            <a:r>
              <a:rPr lang="it-IT" sz="1200" dirty="0" smtClean="0"/>
              <a:t>; </a:t>
            </a:r>
            <a:r>
              <a:rPr lang="it-IT" sz="1200" dirty="0" smtClean="0"/>
              <a:t>a seguire con il 30% </a:t>
            </a:r>
            <a:r>
              <a:rPr lang="it-IT" sz="1200" b="1" dirty="0" smtClean="0">
                <a:solidFill>
                  <a:srgbClr val="FF0000"/>
                </a:solidFill>
              </a:rPr>
              <a:t>gli altri prodotti di consumo finale,</a:t>
            </a:r>
            <a:r>
              <a:rPr lang="it-IT" sz="1200" dirty="0" smtClean="0"/>
              <a:t> ma perdono il 3,4% </a:t>
            </a:r>
            <a:r>
              <a:rPr lang="it-IT" sz="1200" dirty="0" smtClean="0"/>
              <a:t>(rispetto </a:t>
            </a:r>
            <a:r>
              <a:rPr lang="it-IT" sz="1200" dirty="0" smtClean="0"/>
              <a:t>al 1° </a:t>
            </a:r>
            <a:r>
              <a:rPr lang="it-IT" sz="1200" dirty="0" err="1" smtClean="0"/>
              <a:t>sem</a:t>
            </a:r>
            <a:r>
              <a:rPr lang="it-IT" sz="1200" dirty="0" smtClean="0"/>
              <a:t>. </a:t>
            </a:r>
            <a:r>
              <a:rPr lang="it-IT" sz="1200" dirty="0" smtClean="0"/>
              <a:t>2014).</a:t>
            </a:r>
            <a:r>
              <a:rPr lang="it-IT" sz="1200" b="1" dirty="0" smtClean="0">
                <a:solidFill>
                  <a:srgbClr val="FF0000"/>
                </a:solidFill>
              </a:rPr>
              <a:t> </a:t>
            </a:r>
            <a:endParaRPr lang="it-IT" sz="12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43608" y="764704"/>
          <a:ext cx="7193424" cy="1592323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952000"/>
                <a:gridCol w="1452322"/>
                <a:gridCol w="900000"/>
                <a:gridCol w="1133102"/>
                <a:gridCol w="756000"/>
              </a:tblGrid>
              <a:tr h="271288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b="1" u="none" strike="noStrike" dirty="0"/>
                        <a:t>Specializzazione </a:t>
                      </a:r>
                      <a:r>
                        <a:rPr lang="it-IT" sz="1000" b="1" u="none" strike="noStrike" dirty="0" smtClean="0"/>
                        <a:t>commerciale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/>
                        <a:t>Consistenza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Var.%</a:t>
                      </a:r>
                    </a:p>
                    <a:p>
                      <a:pPr algn="ctr" fontAlgn="ctr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(1° </a:t>
                      </a:r>
                      <a:r>
                        <a:rPr lang="it-IT" sz="9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sem</a:t>
                      </a:r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 2014)</a:t>
                      </a:r>
                    </a:p>
                    <a:p>
                      <a:pPr algn="ctr" fontAlgn="ctr"/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/>
                        <a:t>Aperture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/>
                        <a:t>Cessazioni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</a:tr>
              <a:tr h="15958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Altri prodotti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25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/>
                        <a:t>0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79" marR="7979" marT="7979" marB="0" anchor="ctr"/>
                </a:tc>
              </a:tr>
              <a:tr h="15958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Altri prodotti di consumo finale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374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11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16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</a:tr>
              <a:tr h="15958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Macchinari e attrezzature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123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</a:tr>
              <a:tr h="15958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Materie prime agricole e animali vivi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46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</a:tr>
              <a:tr h="15958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Prodotti alimentari, bevande, tabacco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465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17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10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</a:tr>
              <a:tr h="144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Prodotti intermedi non agricoli, rottami e </a:t>
                      </a:r>
                      <a:r>
                        <a:rPr lang="it-IT" sz="1000" u="none" strike="noStrike" dirty="0" smtClean="0"/>
                        <a:t>cascami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208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979" marR="7979" marT="7979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1.241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79" marR="7979" marT="79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79" marR="7979" marT="7979" marB="0" anchor="ctr"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51520" y="6453336"/>
            <a:ext cx="76328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smtClean="0"/>
              <a:t>Fonte: Elaborazione Servizio Economia Locale CCIAA di Brindisi su dati </a:t>
            </a:r>
            <a:r>
              <a:rPr lang="it-IT" sz="1000" i="1" dirty="0" err="1" smtClean="0"/>
              <a:t>TradeView</a:t>
            </a:r>
            <a:r>
              <a:rPr lang="it-IT" sz="1000" i="1" dirty="0" smtClean="0"/>
              <a:t> - </a:t>
            </a:r>
            <a:r>
              <a:rPr lang="it-IT" sz="1000" i="1" dirty="0" err="1" smtClean="0"/>
              <a:t>Infocamere</a:t>
            </a:r>
            <a:r>
              <a:rPr lang="it-IT" sz="1000" i="1" dirty="0" smtClean="0"/>
              <a:t> </a:t>
            </a:r>
            <a:endParaRPr lang="it-IT" sz="10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064896" cy="648072"/>
          </a:xfrm>
        </p:spPr>
        <p:txBody>
          <a:bodyPr>
            <a:normAutofit fontScale="90000"/>
          </a:bodyPr>
          <a:lstStyle/>
          <a:p>
            <a:r>
              <a:rPr lang="it-IT" sz="1800" b="1" dirty="0" smtClean="0">
                <a:solidFill>
                  <a:schemeClr val="accent1"/>
                </a:solidFill>
              </a:rPr>
              <a:t/>
            </a:r>
            <a:br>
              <a:rPr lang="it-IT" sz="1800" b="1" dirty="0" smtClean="0">
                <a:solidFill>
                  <a:schemeClr val="accent1"/>
                </a:solidFill>
              </a:rPr>
            </a:br>
            <a:r>
              <a:rPr lang="it-IT" sz="1800" b="1" dirty="0" smtClean="0">
                <a:solidFill>
                  <a:schemeClr val="accent1"/>
                </a:solidFill>
              </a:rPr>
              <a:t/>
            </a:r>
            <a:br>
              <a:rPr lang="it-IT" sz="1800" b="1" dirty="0" smtClean="0">
                <a:solidFill>
                  <a:schemeClr val="accent1"/>
                </a:solidFill>
              </a:rPr>
            </a:br>
            <a:r>
              <a:rPr lang="it-IT" sz="1800" b="1" dirty="0" smtClean="0">
                <a:solidFill>
                  <a:schemeClr val="accent1"/>
                </a:solidFill>
              </a:rPr>
              <a:t/>
            </a:r>
            <a:br>
              <a:rPr lang="it-IT" sz="1800" b="1" dirty="0" smtClean="0">
                <a:solidFill>
                  <a:schemeClr val="accent1"/>
                </a:solidFill>
              </a:rPr>
            </a:br>
            <a:r>
              <a:rPr lang="it-IT" sz="1800" b="1" dirty="0" smtClean="0">
                <a:solidFill>
                  <a:schemeClr val="accent1"/>
                </a:solidFill>
              </a:rPr>
              <a:t/>
            </a:r>
            <a:br>
              <a:rPr lang="it-IT" sz="1800" b="1" dirty="0" smtClean="0">
                <a:solidFill>
                  <a:schemeClr val="accent1"/>
                </a:solidFill>
              </a:rPr>
            </a:br>
            <a:r>
              <a:rPr lang="it-IT" sz="1800" b="1" dirty="0" smtClean="0">
                <a:solidFill>
                  <a:schemeClr val="accent1"/>
                </a:solidFill>
              </a:rPr>
              <a:t/>
            </a:r>
            <a:br>
              <a:rPr lang="it-IT" sz="1800" b="1" dirty="0" smtClean="0">
                <a:solidFill>
                  <a:schemeClr val="accent1"/>
                </a:solidFill>
              </a:rPr>
            </a:br>
            <a:r>
              <a:rPr lang="it-IT" sz="1800" b="1" dirty="0" smtClean="0">
                <a:solidFill>
                  <a:schemeClr val="accent1"/>
                </a:solidFill>
              </a:rPr>
              <a:t/>
            </a:r>
            <a:br>
              <a:rPr lang="it-IT" sz="1800" b="1" dirty="0" smtClean="0">
                <a:solidFill>
                  <a:schemeClr val="accent1"/>
                </a:solidFill>
              </a:rPr>
            </a:br>
            <a:r>
              <a:rPr lang="it-IT" sz="1800" b="1" dirty="0" smtClean="0">
                <a:solidFill>
                  <a:schemeClr val="accent1"/>
                </a:solidFill>
              </a:rPr>
              <a:t/>
            </a:r>
            <a:br>
              <a:rPr lang="it-IT" sz="1800" b="1" dirty="0" smtClean="0">
                <a:solidFill>
                  <a:schemeClr val="accent1"/>
                </a:solidFill>
              </a:rPr>
            </a:br>
            <a:r>
              <a:rPr lang="it-IT" sz="1800" b="1" dirty="0" smtClean="0">
                <a:solidFill>
                  <a:schemeClr val="accent1"/>
                </a:solidFill>
              </a:rPr>
              <a:t/>
            </a:r>
            <a:br>
              <a:rPr lang="it-IT" sz="1800" b="1" dirty="0" smtClean="0">
                <a:solidFill>
                  <a:schemeClr val="accent1"/>
                </a:solidFill>
              </a:rPr>
            </a:br>
            <a:r>
              <a:rPr lang="it-IT" sz="1800" b="1" dirty="0" smtClean="0">
                <a:solidFill>
                  <a:schemeClr val="accent1"/>
                </a:solidFill>
              </a:rPr>
              <a:t/>
            </a:r>
            <a:br>
              <a:rPr lang="it-IT" sz="1800" b="1" dirty="0" smtClean="0">
                <a:solidFill>
                  <a:schemeClr val="accent1"/>
                </a:solidFill>
              </a:rPr>
            </a:br>
            <a:r>
              <a:rPr lang="it-IT" sz="1800" b="1" dirty="0" smtClean="0">
                <a:solidFill>
                  <a:schemeClr val="accent1"/>
                </a:solidFill>
              </a:rPr>
              <a:t/>
            </a:r>
            <a:br>
              <a:rPr lang="it-IT" sz="1800" b="1" dirty="0" smtClean="0">
                <a:solidFill>
                  <a:schemeClr val="accent1"/>
                </a:solidFill>
              </a:rPr>
            </a:br>
            <a:r>
              <a:rPr lang="it-IT" sz="1800" b="1" dirty="0" smtClean="0">
                <a:solidFill>
                  <a:schemeClr val="accent1"/>
                </a:solidFill>
              </a:rPr>
              <a:t/>
            </a:r>
            <a:br>
              <a:rPr lang="it-IT" sz="1800" b="1" dirty="0" smtClean="0">
                <a:solidFill>
                  <a:schemeClr val="accent1"/>
                </a:solidFill>
              </a:rPr>
            </a:br>
            <a:r>
              <a:rPr lang="it-IT" sz="1800" b="1" dirty="0" smtClean="0">
                <a:solidFill>
                  <a:schemeClr val="accent1"/>
                </a:solidFill>
              </a:rPr>
              <a:t/>
            </a:r>
            <a:br>
              <a:rPr lang="it-IT" sz="1800" b="1" dirty="0" smtClean="0">
                <a:solidFill>
                  <a:schemeClr val="accent1"/>
                </a:solidFill>
              </a:rPr>
            </a:br>
            <a:r>
              <a:rPr lang="it-IT" sz="2400" b="1" dirty="0" smtClean="0">
                <a:solidFill>
                  <a:schemeClr val="accent1"/>
                </a:solidFill>
              </a:rPr>
              <a:t/>
            </a:r>
            <a:br>
              <a:rPr lang="it-IT" sz="2400" b="1" dirty="0" smtClean="0">
                <a:solidFill>
                  <a:schemeClr val="accent1"/>
                </a:solidFill>
              </a:rPr>
            </a:br>
            <a:r>
              <a:rPr lang="it-IT" sz="2400" b="1" dirty="0" smtClean="0">
                <a:solidFill>
                  <a:schemeClr val="accent1"/>
                </a:solidFill>
              </a:rPr>
              <a:t/>
            </a:r>
            <a:br>
              <a:rPr lang="it-IT" sz="2400" b="1" dirty="0" smtClean="0">
                <a:solidFill>
                  <a:schemeClr val="accent1"/>
                </a:solidFill>
              </a:rPr>
            </a:br>
            <a:r>
              <a:rPr lang="it-IT" sz="2000" b="1" dirty="0" smtClean="0">
                <a:solidFill>
                  <a:schemeClr val="accent1"/>
                </a:solidFill>
              </a:rPr>
              <a:t> GLI INTERMEDIARI Di COMMERCIO  : </a:t>
            </a:r>
            <a:r>
              <a:rPr lang="it-IT" sz="2000" dirty="0" smtClean="0">
                <a:solidFill>
                  <a:schemeClr val="accent1"/>
                </a:solidFill>
              </a:rPr>
              <a:t>al 1° semestre 2015  si</a:t>
            </a:r>
            <a:br>
              <a:rPr lang="it-IT" sz="2000" dirty="0" smtClean="0">
                <a:solidFill>
                  <a:schemeClr val="accent1"/>
                </a:solidFill>
              </a:rPr>
            </a:br>
            <a:r>
              <a:rPr lang="it-IT" sz="2000" dirty="0" smtClean="0">
                <a:solidFill>
                  <a:schemeClr val="accent1"/>
                </a:solidFill>
              </a:rPr>
              <a:t> registrano 1.004 intermediari ed un aumento del 2,3%(1° </a:t>
            </a:r>
            <a:r>
              <a:rPr lang="it-IT" sz="2000" dirty="0" err="1" smtClean="0">
                <a:solidFill>
                  <a:schemeClr val="accent1"/>
                </a:solidFill>
              </a:rPr>
              <a:t>sem</a:t>
            </a:r>
            <a:r>
              <a:rPr lang="it-IT" sz="2000" dirty="0" smtClean="0">
                <a:solidFill>
                  <a:schemeClr val="accent1"/>
                </a:solidFill>
              </a:rPr>
              <a:t>. 2014)</a:t>
            </a:r>
            <a:endParaRPr lang="it-IT" sz="2000" dirty="0">
              <a:solidFill>
                <a:schemeClr val="accent1"/>
              </a:solidFill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467544" y="1844824"/>
          <a:ext cx="5940000" cy="47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804248" y="1844824"/>
            <a:ext cx="18722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Il 26% degli intermediari appartiene al settore </a:t>
            </a:r>
            <a:r>
              <a:rPr lang="it-IT" sz="1200" b="1" dirty="0" smtClean="0">
                <a:solidFill>
                  <a:srgbClr val="7030A0"/>
                </a:solidFill>
              </a:rPr>
              <a:t>specializzato</a:t>
            </a:r>
            <a:r>
              <a:rPr lang="it-IT" sz="1200" dirty="0" smtClean="0">
                <a:solidFill>
                  <a:srgbClr val="7030A0"/>
                </a:solidFill>
              </a:rPr>
              <a:t>, </a:t>
            </a:r>
            <a:r>
              <a:rPr lang="it-IT" sz="1200" dirty="0" smtClean="0"/>
              <a:t>segue con il 25% il settore </a:t>
            </a:r>
            <a:r>
              <a:rPr lang="it-IT" sz="1200" dirty="0" smtClean="0">
                <a:solidFill>
                  <a:srgbClr val="0033CC"/>
                </a:solidFill>
              </a:rPr>
              <a:t>alimentare</a:t>
            </a:r>
            <a:r>
              <a:rPr lang="it-IT" sz="1200" dirty="0" smtClean="0"/>
              <a:t>, e  con un peso pari al 18% quello </a:t>
            </a:r>
            <a:r>
              <a:rPr lang="it-IT" sz="1200" dirty="0" smtClean="0">
                <a:solidFill>
                  <a:srgbClr val="FF0000"/>
                </a:solidFill>
              </a:rPr>
              <a:t>despecializzato</a:t>
            </a:r>
            <a:r>
              <a:rPr lang="it-IT" sz="1200" dirty="0" smtClean="0"/>
              <a:t> . Sul fronte della crescita  gli intermediari </a:t>
            </a:r>
            <a:r>
              <a:rPr lang="it-IT" sz="1200" b="1" dirty="0" smtClean="0">
                <a:solidFill>
                  <a:srgbClr val="009A96"/>
                </a:solidFill>
              </a:rPr>
              <a:t>di auto e moto </a:t>
            </a:r>
            <a:r>
              <a:rPr lang="it-IT" sz="1200" dirty="0" smtClean="0"/>
              <a:t>attestano una </a:t>
            </a:r>
            <a:r>
              <a:rPr lang="it-IT" sz="1200" dirty="0" smtClean="0"/>
              <a:t>variazione percentuale  </a:t>
            </a:r>
            <a:r>
              <a:rPr lang="it-IT" sz="1200" dirty="0" smtClean="0"/>
              <a:t>del </a:t>
            </a:r>
            <a:r>
              <a:rPr lang="it-IT" sz="1200" dirty="0" smtClean="0">
                <a:latin typeface="Calibri"/>
                <a:cs typeface="Calibri"/>
              </a:rPr>
              <a:t>+</a:t>
            </a:r>
            <a:r>
              <a:rPr lang="it-IT" sz="1200" dirty="0" smtClean="0"/>
              <a:t>30%. 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556792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accent1"/>
                </a:solidFill>
              </a:rPr>
              <a:t>Consistenza</a:t>
            </a:r>
            <a:r>
              <a:rPr lang="it-IT" sz="1200" b="1" dirty="0" smtClean="0">
                <a:solidFill>
                  <a:schemeClr val="accent1"/>
                </a:solidFill>
              </a:rPr>
              <a:t> intermediari di commercio</a:t>
            </a:r>
            <a:endParaRPr lang="it-IT" sz="1200" b="1" dirty="0">
              <a:solidFill>
                <a:schemeClr val="accent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51520" y="6525344"/>
            <a:ext cx="82089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900" i="1" dirty="0" smtClean="0"/>
              <a:t>Fonte: Elaborazioni Servizio Economia Locale su dati </a:t>
            </a:r>
            <a:r>
              <a:rPr lang="it-IT" sz="900" i="1" dirty="0" err="1" smtClean="0"/>
              <a:t>TradeView</a:t>
            </a:r>
            <a:r>
              <a:rPr lang="it-IT" sz="900" i="1" dirty="0" smtClean="0"/>
              <a:t> - </a:t>
            </a:r>
            <a:r>
              <a:rPr lang="it-IT" sz="900" i="1" dirty="0" err="1" smtClean="0"/>
              <a:t>Infocamere</a:t>
            </a:r>
            <a:endParaRPr lang="it-IT" sz="9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80000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smtClean="0">
                <a:solidFill>
                  <a:schemeClr val="accent1"/>
                </a:solidFill>
              </a:rPr>
              <a:t>Settore Auto</a:t>
            </a:r>
            <a:br>
              <a:rPr lang="it-IT" sz="2000" b="1" dirty="0" smtClean="0">
                <a:solidFill>
                  <a:schemeClr val="accent1"/>
                </a:solidFill>
              </a:rPr>
            </a:br>
            <a:r>
              <a:rPr lang="it-IT" sz="2000" b="1" dirty="0" smtClean="0">
                <a:solidFill>
                  <a:schemeClr val="accent1"/>
                </a:solidFill>
              </a:rPr>
              <a:t/>
            </a:r>
            <a:br>
              <a:rPr lang="it-IT" sz="2000" b="1" dirty="0" smtClean="0">
                <a:solidFill>
                  <a:schemeClr val="accent1"/>
                </a:solidFill>
              </a:rPr>
            </a:br>
            <a:endParaRPr lang="it-IT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323528" y="2636912"/>
          <a:ext cx="7704856" cy="406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2" y="836712"/>
          <a:ext cx="7992000" cy="13710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788000"/>
                <a:gridCol w="828000"/>
                <a:gridCol w="1044000"/>
                <a:gridCol w="612000"/>
                <a:gridCol w="720000"/>
              </a:tblGrid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Specializzazione </a:t>
                      </a:r>
                      <a:r>
                        <a:rPr lang="it-IT" sz="1000" u="none" strike="noStrike" dirty="0" smtClean="0"/>
                        <a:t>commerciale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Consistenza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Var. %                       (1° </a:t>
                      </a:r>
                      <a:r>
                        <a:rPr lang="it-IT" sz="1000" u="none" strike="noStrike" dirty="0" err="1"/>
                        <a:t>sem</a:t>
                      </a:r>
                      <a:r>
                        <a:rPr lang="it-IT" sz="1000" u="none" strike="noStrike" dirty="0"/>
                        <a:t>. 2014)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Aperture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Cessazioni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</a:tr>
              <a:tr h="1323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/>
                        <a:t>Commercio di autoveicoli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452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5,9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26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11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</a:tr>
              <a:tr h="1323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Commercio di parti e accessori di autoveicoli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128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-1,5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</a:tr>
              <a:tr h="144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Commercio, manutenzione e riparazione di motocicli e relative parti ed accessori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64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</a:tr>
              <a:tr h="1323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/>
                        <a:t>Manutenzione e riparazione di autoveicoli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707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0,1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Non specificato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10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-9,1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</a:tr>
              <a:tr h="1323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u="none" strike="noStrike"/>
                        <a:t>Totale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/>
                        <a:t>1.361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/>
                        <a:t>1,7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/>
                        <a:t>43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/>
                        <a:t>31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chemeClr val="accent1"/>
                </a:solidFill>
              </a:rPr>
              <a:t>Servizi</a:t>
            </a:r>
            <a:r>
              <a:rPr lang="it-IT" dirty="0" smtClean="0">
                <a:solidFill>
                  <a:schemeClr val="accent1"/>
                </a:solidFill>
              </a:rPr>
              <a:t/>
            </a:r>
            <a:br>
              <a:rPr lang="it-IT" dirty="0" smtClean="0">
                <a:solidFill>
                  <a:schemeClr val="accent1"/>
                </a:solidFill>
              </a:rPr>
            </a:br>
            <a:endParaRPr lang="it-IT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259632" y="980728"/>
          <a:ext cx="6937784" cy="1572139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420000"/>
                <a:gridCol w="1194767"/>
                <a:gridCol w="936000"/>
                <a:gridCol w="667017"/>
                <a:gridCol w="720000"/>
              </a:tblGrid>
              <a:tr h="29354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u="none" strike="noStrike" dirty="0"/>
                        <a:t>Tipologia commerciale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/>
                        <a:t>Consistenza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/>
                        <a:t>Var.%                        (1° </a:t>
                      </a:r>
                      <a:r>
                        <a:rPr lang="it-IT" sz="1000" b="1" u="none" strike="noStrike" dirty="0" err="1"/>
                        <a:t>sem</a:t>
                      </a:r>
                      <a:r>
                        <a:rPr lang="it-IT" sz="1000" b="1" u="none" strike="noStrike" dirty="0"/>
                        <a:t>. 2014)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/>
                        <a:t>Aperture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u="none" strike="noStrike" dirty="0"/>
                        <a:t>Cessazioni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 smtClean="0"/>
                        <a:t>Attività ausiliarie </a:t>
                      </a:r>
                      <a:r>
                        <a:rPr lang="it-IT" sz="1000" u="none" strike="noStrike" dirty="0"/>
                        <a:t>trasporti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76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4,1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Cura della persona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1.027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0,8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29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33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/>
                        <a:t>Impianti elettrici, idraulici e altri lavori per le costruzioni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932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-1,4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33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29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/>
                        <a:t>Pulizie e giardini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280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1,8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13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/>
                        <a:t>Ristorazione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2.442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2,6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141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128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/>
                        <a:t>Supporto alle imprese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/>
                        <a:t>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/>
                        <a:t>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1" u="none" strike="noStrike"/>
                        <a:t>Totale</a:t>
                      </a:r>
                      <a:endParaRPr lang="it-IT" sz="105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/>
                        <a:t>4.758</a:t>
                      </a:r>
                      <a:endParaRPr lang="it-IT" sz="105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/>
                        <a:t>1,4</a:t>
                      </a:r>
                      <a:endParaRPr lang="it-IT" sz="105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u="none" strike="noStrike" dirty="0"/>
                        <a:t>218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u="none" strike="noStrike" dirty="0"/>
                        <a:t>200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39" marR="7339" marT="7339" marB="0" anchor="b"/>
                </a:tc>
              </a:tr>
            </a:tbl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179512" y="2564904"/>
          <a:ext cx="5940000" cy="36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588224" y="3212976"/>
            <a:ext cx="208823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Tra i servizi  prevale la </a:t>
            </a:r>
            <a:r>
              <a:rPr lang="it-IT" sz="1100" b="1" dirty="0" smtClean="0">
                <a:solidFill>
                  <a:srgbClr val="009A96"/>
                </a:solidFill>
              </a:rPr>
              <a:t>Ristorazione</a:t>
            </a:r>
            <a:r>
              <a:rPr lang="it-IT" sz="1100" dirty="0" smtClean="0"/>
              <a:t>  che </a:t>
            </a:r>
            <a:r>
              <a:rPr lang="it-IT" sz="1100" dirty="0" smtClean="0"/>
              <a:t>costituisce </a:t>
            </a:r>
            <a:r>
              <a:rPr lang="it-IT" sz="1100" dirty="0" smtClean="0"/>
              <a:t>il 51% della totalità (</a:t>
            </a:r>
            <a:r>
              <a:rPr lang="it-IT" sz="1100" dirty="0" smtClean="0">
                <a:latin typeface="Calibri"/>
                <a:cs typeface="Calibri"/>
              </a:rPr>
              <a:t>+2,6%). La  crescita maggiore si  registra nelle </a:t>
            </a:r>
            <a:r>
              <a:rPr lang="it-IT" sz="1100" b="1" dirty="0" smtClean="0">
                <a:solidFill>
                  <a:srgbClr val="008000"/>
                </a:solidFill>
                <a:latin typeface="Calibri"/>
                <a:cs typeface="Calibri"/>
              </a:rPr>
              <a:t>Attività ausiliare trasporti </a:t>
            </a:r>
            <a:r>
              <a:rPr lang="it-IT" sz="1100" dirty="0" smtClean="0">
                <a:latin typeface="Calibri"/>
                <a:cs typeface="Calibri"/>
              </a:rPr>
              <a:t> (+4,1%), mentre calano gli </a:t>
            </a:r>
            <a:r>
              <a:rPr lang="it-IT" sz="1100" b="1" dirty="0" smtClean="0">
                <a:solidFill>
                  <a:srgbClr val="0033CC"/>
                </a:solidFill>
                <a:latin typeface="Calibri"/>
                <a:cs typeface="Calibri"/>
              </a:rPr>
              <a:t>Impianti elettrici a lavori per costruzioni</a:t>
            </a:r>
            <a:r>
              <a:rPr lang="it-IT" sz="1100" dirty="0" smtClean="0">
                <a:latin typeface="Calibri"/>
                <a:cs typeface="Calibri"/>
              </a:rPr>
              <a:t> (-1,4%). Nel totale i Servizi aumentano dell’1,4% rispetto al 1° </a:t>
            </a:r>
            <a:r>
              <a:rPr lang="it-IT" sz="1100" dirty="0" err="1" smtClean="0">
                <a:latin typeface="Calibri"/>
                <a:cs typeface="Calibri"/>
              </a:rPr>
              <a:t>sem</a:t>
            </a:r>
            <a:r>
              <a:rPr lang="it-IT" sz="1100" dirty="0" smtClean="0">
                <a:latin typeface="Calibri"/>
                <a:cs typeface="Calibri"/>
              </a:rPr>
              <a:t>. 2014.</a:t>
            </a:r>
            <a:endParaRPr lang="it-IT" sz="1100" b="1" dirty="0">
              <a:solidFill>
                <a:srgbClr val="0033CC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51520" y="6381328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smtClean="0"/>
              <a:t>Fonte: Elaborazione Servizio Economia Locale su dati </a:t>
            </a:r>
            <a:r>
              <a:rPr lang="it-IT" sz="1000" i="1" dirty="0" err="1" smtClean="0"/>
              <a:t>TradeView</a:t>
            </a:r>
            <a:r>
              <a:rPr lang="it-IT" sz="1000" i="1" dirty="0" smtClean="0"/>
              <a:t> – </a:t>
            </a:r>
            <a:r>
              <a:rPr lang="it-IT" sz="1000" i="1" dirty="0" err="1" smtClean="0"/>
              <a:t>Infocamere</a:t>
            </a:r>
            <a:endParaRPr lang="it-IT" sz="1000" i="1" dirty="0" smtClean="0"/>
          </a:p>
          <a:p>
            <a:endParaRPr lang="it-IT" sz="10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1194</TotalTime>
  <Words>985</Words>
  <Application>Microsoft Office PowerPoint</Application>
  <PresentationFormat>Presentazione su schermo (4:3)</PresentationFormat>
  <Paragraphs>337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Loggia</vt:lpstr>
      <vt:lpstr>Osservatorio del Commercio  provincia di Brindisi </vt:lpstr>
      <vt:lpstr>In provincia di Brindisi sono 7.207 gli esercizi al dettaglio in sede fissa registrati  al  30.06.2015 ed una superficie di vendita pari  a 547.011 mq. </vt:lpstr>
      <vt:lpstr>   Consistenza esercizi per classe di superficie  Circa la superficie di vendita, occorre premettere che non è possibile avere un quadro preciso della situazione a causa dell’alta percentuale (30%) di esercizi la cui superficie non è rilevabile, tuttavia  i dati disponibili permettono di evidenziare che i piccoli esercizi con una superficie inferiore ai 50 mq. sono il 34,4% sul totale, mentre il 25,9% hanno una superficie dimensionale non superiore ai 150 mq.  </vt:lpstr>
      <vt:lpstr>Nati – mortalità: La tabella sottostante offre una panoramica storica relativa alla natalità-mortalità degli esercizi in sede fissa nei primi semestri  2007-2015.    </vt:lpstr>
      <vt:lpstr>Commercio al dettaglio al di fuori dei negozi</vt:lpstr>
      <vt:lpstr>Commercio ingrosso     </vt:lpstr>
      <vt:lpstr>               GLI INTERMEDIARI Di COMMERCIO  : al 1° semestre 2015  si  registrano 1.004 intermediari ed un aumento del 2,3%(1° sem. 2014)</vt:lpstr>
      <vt:lpstr>Settore Auto  </vt:lpstr>
      <vt:lpstr>Servizi </vt:lpstr>
      <vt:lpstr>Diapositiva 10</vt:lpstr>
      <vt:lpstr>Diapositiva 11</vt:lpstr>
      <vt:lpstr>Diapositiva 12</vt:lpstr>
    </vt:vector>
  </TitlesOfParts>
  <Company>Olidata S.p.A.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Commercio in provincia di Brindisi </dc:title>
  <dc:creator>cbr0100</dc:creator>
  <cp:lastModifiedBy>cbr0100</cp:lastModifiedBy>
  <cp:revision>151</cp:revision>
  <dcterms:created xsi:type="dcterms:W3CDTF">2016-01-27T11:41:37Z</dcterms:created>
  <dcterms:modified xsi:type="dcterms:W3CDTF">2016-02-05T10:35:26Z</dcterms:modified>
</cp:coreProperties>
</file>