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3" r:id="rId2"/>
    <p:sldId id="342" r:id="rId3"/>
    <p:sldId id="331" r:id="rId4"/>
    <p:sldId id="332" r:id="rId5"/>
    <p:sldId id="350" r:id="rId6"/>
    <p:sldId id="349" r:id="rId7"/>
    <p:sldId id="333" r:id="rId8"/>
    <p:sldId id="334" r:id="rId9"/>
    <p:sldId id="336" r:id="rId10"/>
    <p:sldId id="337" r:id="rId11"/>
    <p:sldId id="344" r:id="rId12"/>
    <p:sldId id="345" r:id="rId13"/>
    <p:sldId id="353" r:id="rId14"/>
    <p:sldId id="343" r:id="rId15"/>
    <p:sldId id="338" r:id="rId16"/>
    <p:sldId id="351" r:id="rId17"/>
    <p:sldId id="339" r:id="rId18"/>
    <p:sldId id="340" r:id="rId19"/>
    <p:sldId id="341" r:id="rId20"/>
    <p:sldId id="346" r:id="rId21"/>
    <p:sldId id="347" r:id="rId22"/>
    <p:sldId id="352" r:id="rId23"/>
    <p:sldId id="348" r:id="rId24"/>
    <p:sldId id="354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966"/>
    <a:srgbClr val="184B9A"/>
    <a:srgbClr val="E2F570"/>
    <a:srgbClr val="BF9600"/>
    <a:srgbClr val="3C4654"/>
    <a:srgbClr val="C00000"/>
    <a:srgbClr val="6BA634"/>
    <a:srgbClr val="FFC800"/>
    <a:srgbClr val="962D45"/>
    <a:srgbClr val="E24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9" autoAdjust="0"/>
    <p:restoredTop sz="94590" autoAdjust="0"/>
  </p:normalViewPr>
  <p:slideViewPr>
    <p:cSldViewPr snapToGrid="0" snapToObjects="1" showGuides="1">
      <p:cViewPr>
        <p:scale>
          <a:sx n="90" d="100"/>
          <a:sy n="90" d="100"/>
        </p:scale>
        <p:origin x="-1435" y="110"/>
      </p:cViewPr>
      <p:guideLst>
        <p:guide orient="horz" pos="1212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F7A5-9F8A-F54E-9562-9EBA19B0F469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903A-2DDD-414C-B8A7-D1F78E08C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89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C6676-532A-DE48-85E7-C1CB8A1C9309}" type="datetimeFigureOut">
              <a:rPr lang="it-IT" smtClean="0"/>
              <a:t>23/05/2017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46C22-177E-E044-B58A-38F5F6FE1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996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base_1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testata.jpg" TargetMode="Externa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testata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base_2.jpg" TargetMode="Externa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se_1.jpg" descr="/Users/mario/Lavori/Infocamere/ppt_15_1_16/bas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217863"/>
            <a:ext cx="7246800" cy="108464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184B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Presentazione sottotitolo</a:t>
            </a:r>
            <a:endParaRPr lang="it-IT" dirty="0"/>
          </a:p>
        </p:txBody>
      </p:sp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929314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Presentazione 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3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84B9A"/>
                </a:solidFill>
              </a:defRPr>
            </a:lvl1pPr>
          </a:lstStyle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4B9A"/>
                </a:solidFill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3"/>
          </p:nvPr>
        </p:nvSpPr>
        <p:spPr>
          <a:xfrm>
            <a:off x="468000" y="2664001"/>
            <a:ext cx="8229600" cy="2901778"/>
          </a:xfr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600">
                <a:solidFill>
                  <a:srgbClr val="4C5966"/>
                </a:solidFill>
              </a:defRPr>
            </a:lvl1pPr>
            <a:lvl2pPr>
              <a:lnSpc>
                <a:spcPts val="1900"/>
              </a:lnSpc>
              <a:defRPr sz="1600">
                <a:solidFill>
                  <a:srgbClr val="4C5966"/>
                </a:solidFill>
              </a:defRPr>
            </a:lvl2pPr>
            <a:lvl3pPr>
              <a:lnSpc>
                <a:spcPts val="1900"/>
              </a:lnSpc>
              <a:defRPr sz="1600">
                <a:solidFill>
                  <a:srgbClr val="4C5966"/>
                </a:solidFill>
              </a:defRPr>
            </a:lvl3pPr>
            <a:lvl4pPr>
              <a:lnSpc>
                <a:spcPts val="1900"/>
              </a:lnSpc>
              <a:defRPr sz="1600">
                <a:solidFill>
                  <a:srgbClr val="4C5966"/>
                </a:solidFill>
              </a:defRPr>
            </a:lvl4pPr>
            <a:lvl5pPr>
              <a:lnSpc>
                <a:spcPts val="1900"/>
              </a:lnSpc>
              <a:defRPr sz="1600">
                <a:solidFill>
                  <a:srgbClr val="4C5966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5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1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92000"/>
            <a:ext cx="4038600" cy="3873779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4038600" cy="3873779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1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8218798" cy="4144596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85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pic>
        <p:nvPicPr>
          <p:cNvPr id="4" name="base_1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7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852608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86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99903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rgbClr val="184B9A"/>
                </a:solidFill>
                <a:latin typeface="Arial"/>
                <a:cs typeface="Arial"/>
              </a:defRPr>
            </a:lvl1pPr>
          </a:lstStyle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4518" y="6356350"/>
            <a:ext cx="662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84B9A"/>
                </a:solidFill>
                <a:latin typeface="Arial"/>
                <a:cs typeface="Arial"/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87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5" r:id="rId6"/>
  </p:sldLayoutIdLst>
  <p:hf hdr="0"/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300" b="1" kern="1200">
          <a:solidFill>
            <a:srgbClr val="184B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ccreditamento.scuolalavoro@cert.infocamere.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ercalatuascuola.istruzione.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439999" y="3427588"/>
            <a:ext cx="7246800" cy="1084644"/>
          </a:xfrm>
        </p:spPr>
        <p:txBody>
          <a:bodyPr/>
          <a:lstStyle/>
          <a:p>
            <a:r>
              <a:rPr lang="it-IT" dirty="0" smtClean="0"/>
              <a:t>Maggio, 2017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439999" y="1815014"/>
            <a:ext cx="7607747" cy="655470"/>
          </a:xfrm>
        </p:spPr>
        <p:txBody>
          <a:bodyPr>
            <a:normAutofit/>
          </a:bodyPr>
          <a:lstStyle/>
          <a:p>
            <a:r>
              <a:rPr lang="it-IT" smtClean="0"/>
              <a:t>Abilitazione scuole ai servizi RASL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8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Invio PEC da parte della scuola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9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pic>
        <p:nvPicPr>
          <p:cNvPr id="5122" name="Picture 2" descr="D:\Desktop\Imma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" y="1424737"/>
            <a:ext cx="8478837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68001" y="727406"/>
            <a:ext cx="858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La PEC deve essere inviata ad </a:t>
            </a:r>
            <a:r>
              <a:rPr lang="it-IT" sz="1400" dirty="0" smtClean="0">
                <a:solidFill>
                  <a:srgbClr val="4C5966"/>
                </a:solidFill>
                <a:hlinkClick r:id="rId4"/>
              </a:rPr>
              <a:t>accreditamento.scuolalavoro@cert.infocamere.it</a:t>
            </a:r>
            <a:r>
              <a:rPr lang="it-IT" sz="1400" dirty="0" smtClean="0">
                <a:solidFill>
                  <a:srgbClr val="4C5966"/>
                </a:solidFill>
              </a:rPr>
              <a:t> riportando nell’oggetto il codice restituito dal sistema.</a:t>
            </a:r>
            <a:endParaRPr lang="it-IT" sz="1400" dirty="0">
              <a:solidFill>
                <a:srgbClr val="4C59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47750" y="3063359"/>
            <a:ext cx="21082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SL-SCL-VEPS023013-1</a:t>
            </a:r>
            <a:endParaRPr lang="it-IT" sz="1400" dirty="0">
              <a:solidFill>
                <a:srgbClr val="4C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Abilitazione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68001" y="603581"/>
            <a:ext cx="8580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Non appena la PEC della scuola sarà ricevuta, la richiesta sarà visibile alla Camera che a seguito dell’esito positivo delle verifiche abiliterà il dirigente scolastico e gli eventuali delegati ai servizi del RASL. </a:t>
            </a:r>
          </a:p>
          <a:p>
            <a:r>
              <a:rPr lang="it-IT" sz="1400" dirty="0" smtClean="0">
                <a:solidFill>
                  <a:srgbClr val="4C5966"/>
                </a:solidFill>
              </a:rPr>
              <a:t>L’avvenuta abilitazione sarà notificata all’indirizzo email o PEC di notifica indicato nella richiesta.</a:t>
            </a:r>
          </a:p>
          <a:p>
            <a:r>
              <a:rPr lang="it-IT" sz="1400" dirty="0" smtClean="0">
                <a:solidFill>
                  <a:srgbClr val="4C5966"/>
                </a:solidFill>
              </a:rPr>
              <a:t>Dopo l’avvenuto login con SPID o CNS saranno visualizzate le informazioni della persona e la scuola di cui la persona è dirigente o delegato.</a:t>
            </a:r>
            <a:endParaRPr lang="it-IT" sz="1400" dirty="0">
              <a:solidFill>
                <a:srgbClr val="4C59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" y="1715729"/>
            <a:ext cx="9141818" cy="514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Accesso alle ulteriori informazioni sulle imprese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68001" y="703656"/>
            <a:ext cx="858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Dopo il Login, il dirigente scolastico o delegato abilitato dalla Camera potrà da subito visualizzare, per ciascuna impresa iscritta nel RASL, le informazioni aggiuntive riservate ai dirigenti scolastici.</a:t>
            </a:r>
            <a:endParaRPr lang="it-IT" sz="1400" dirty="0">
              <a:solidFill>
                <a:srgbClr val="4C5966"/>
              </a:solidFill>
            </a:endParaRPr>
          </a:p>
        </p:txBody>
      </p:sp>
      <p:pic>
        <p:nvPicPr>
          <p:cNvPr id="10243" name="Picture 3" descr="D:\Desktop\Imma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48" y="1216688"/>
            <a:ext cx="6935855" cy="53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ccia a destra 13"/>
          <p:cNvSpPr/>
          <p:nvPr/>
        </p:nvSpPr>
        <p:spPr>
          <a:xfrm rot="8945302">
            <a:off x="8073619" y="5774496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Ulteriori informazioni sulle imprese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68001" y="703656"/>
            <a:ext cx="858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Le ulteriori informazioni sulle imprese sono: indirizzo completo sede e unità locali, legale rappresentante, descrizione dell’attività, classe di fatturato, classe di patrimonio netto, classe di addetti, elenco dei soci.</a:t>
            </a:r>
            <a:endParaRPr lang="it-IT" sz="1400" dirty="0">
              <a:solidFill>
                <a:srgbClr val="4C5966"/>
              </a:solidFill>
            </a:endParaRPr>
          </a:p>
        </p:txBody>
      </p:sp>
      <p:pic>
        <p:nvPicPr>
          <p:cNvPr id="13314" name="Picture 2" descr="D:\Desktop\Immagi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83" y="1226876"/>
            <a:ext cx="6799668" cy="555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440000" y="1852608"/>
            <a:ext cx="6103800" cy="1111926"/>
          </a:xfrm>
        </p:spPr>
        <p:txBody>
          <a:bodyPr/>
          <a:lstStyle/>
          <a:p>
            <a:pPr algn="ctr"/>
            <a:r>
              <a:rPr lang="it-IT" dirty="0" smtClean="0"/>
              <a:t>Camera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21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23" y="1384163"/>
            <a:ext cx="10205398" cy="574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Accesso servizi per la Camera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" y="81174"/>
            <a:ext cx="371625" cy="1705664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468001" y="727406"/>
            <a:ext cx="858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L’operatore Camerale ha a disposizione una pagina Web in cui sono elencati i servizi del RASL a sua disposizione. Per accedere ai servizi è necessario richiedere lo specifico profilo alla propria </a:t>
            </a:r>
            <a:r>
              <a:rPr lang="it-IT" sz="1400" dirty="0" err="1" smtClean="0">
                <a:solidFill>
                  <a:srgbClr val="4C5966"/>
                </a:solidFill>
              </a:rPr>
              <a:t>user</a:t>
            </a:r>
            <a:r>
              <a:rPr lang="it-IT" sz="1400" dirty="0" smtClean="0">
                <a:solidFill>
                  <a:srgbClr val="4C5966"/>
                </a:solidFill>
              </a:rPr>
              <a:t>.</a:t>
            </a:r>
            <a:endParaRPr lang="it-IT" sz="1400" dirty="0">
              <a:solidFill>
                <a:srgbClr val="4C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9149" y="1786838"/>
            <a:ext cx="10782300" cy="60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/>
              <a:t>Servizio per abilitare le </a:t>
            </a:r>
            <a:r>
              <a:rPr lang="it-IT" dirty="0" smtClean="0"/>
              <a:t>scuole 1/4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" y="81174"/>
            <a:ext cx="371625" cy="1705664"/>
          </a:xfrm>
          <a:prstGeom prst="rect">
            <a:avLst/>
          </a:prstGeom>
        </p:spPr>
      </p:pic>
      <p:sp>
        <p:nvSpPr>
          <p:cNvPr id="14" name="Freccia a destra 13"/>
          <p:cNvSpPr/>
          <p:nvPr/>
        </p:nvSpPr>
        <p:spPr>
          <a:xfrm rot="8945302">
            <a:off x="7767344" y="3906711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68001" y="727406"/>
            <a:ext cx="8580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L’operatore Camerale ha a disposizione la lista delle richieste di abilitazione inviate dalle scuole </a:t>
            </a:r>
            <a:r>
              <a:rPr lang="it-IT" sz="1400" dirty="0">
                <a:solidFill>
                  <a:srgbClr val="4C5966"/>
                </a:solidFill>
              </a:rPr>
              <a:t>della propria circoscrizione </a:t>
            </a:r>
            <a:r>
              <a:rPr lang="it-IT" sz="1400" dirty="0" smtClean="0">
                <a:solidFill>
                  <a:srgbClr val="4C5966"/>
                </a:solidFill>
              </a:rPr>
              <a:t>territoriale. Le richieste sono visualizzabili dalla Camera nel momento in cui la scuola ha confermato la richiesta tramite l’invio della PEC della scuola.</a:t>
            </a:r>
            <a:endParaRPr lang="it-IT" sz="1400" dirty="0">
              <a:solidFill>
                <a:srgbClr val="4C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/>
              <a:t>Servizio per abilitare le </a:t>
            </a:r>
            <a:r>
              <a:rPr lang="it-IT" dirty="0" smtClean="0"/>
              <a:t>scuole 2/4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" y="81174"/>
            <a:ext cx="371625" cy="170566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" y="62124"/>
            <a:ext cx="371625" cy="17056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" y="89641"/>
            <a:ext cx="371625" cy="1705664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81366" y="560708"/>
            <a:ext cx="864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Selezionando il dettaglio della richiesta è possibile prendere visione di tutti i dati della richiesta. Con il codice meccanografico si potrà ricercare la scuola nel sito del MIUR «</a:t>
            </a:r>
            <a:r>
              <a:rPr lang="it-IT" sz="1400" dirty="0" smtClean="0">
                <a:solidFill>
                  <a:srgbClr val="4C5966"/>
                </a:solidFill>
                <a:hlinkClick r:id="rId3"/>
              </a:rPr>
              <a:t>Scuola in Chiaro</a:t>
            </a:r>
            <a:r>
              <a:rPr lang="it-IT" sz="1400" dirty="0" smtClean="0">
                <a:solidFill>
                  <a:srgbClr val="4C5966"/>
                </a:solidFill>
              </a:rPr>
              <a:t>» e verificare la corrispondenza del nome e cognome del dirigente scolastico che ha avanzato la richiesta.</a:t>
            </a:r>
          </a:p>
          <a:p>
            <a:r>
              <a:rPr lang="it-IT" sz="1400" dirty="0" err="1" smtClean="0">
                <a:solidFill>
                  <a:srgbClr val="4C5966"/>
                </a:solidFill>
              </a:rPr>
              <a:t>Clickando</a:t>
            </a:r>
            <a:r>
              <a:rPr lang="it-IT" sz="1400" dirty="0" smtClean="0">
                <a:solidFill>
                  <a:srgbClr val="4C5966"/>
                </a:solidFill>
              </a:rPr>
              <a:t> sul codice meccanografico si sarà indirizzati alla ricerca rapida di </a:t>
            </a:r>
            <a:r>
              <a:rPr lang="it-IT" sz="1400" dirty="0">
                <a:solidFill>
                  <a:srgbClr val="4C5966"/>
                </a:solidFill>
              </a:rPr>
              <a:t>«</a:t>
            </a:r>
            <a:r>
              <a:rPr lang="it-IT" sz="1400" dirty="0">
                <a:solidFill>
                  <a:srgbClr val="4C5966"/>
                </a:solidFill>
                <a:hlinkClick r:id="rId3"/>
              </a:rPr>
              <a:t>Scuola in Chiaro</a:t>
            </a:r>
            <a:r>
              <a:rPr lang="it-IT" sz="1400" dirty="0">
                <a:solidFill>
                  <a:srgbClr val="4C5966"/>
                </a:solidFill>
              </a:rPr>
              <a:t>».</a:t>
            </a:r>
          </a:p>
        </p:txBody>
      </p:sp>
      <p:pic>
        <p:nvPicPr>
          <p:cNvPr id="2050" name="Picture 2" descr="D:\Desktop\screencapture-rasllh-intra-infocamere-it-bksc-istruttoria-richiestaAccreditamento-14948767599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421" y="1514815"/>
            <a:ext cx="6153774" cy="54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Immag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7" y="1304925"/>
            <a:ext cx="8431887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/>
              <a:t>Servizio per abilitare le </a:t>
            </a:r>
            <a:r>
              <a:rPr lang="it-IT" dirty="0" smtClean="0"/>
              <a:t>scuole 3/4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" y="81174"/>
            <a:ext cx="371625" cy="170566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" y="62124"/>
            <a:ext cx="371625" cy="17056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" y="80116"/>
            <a:ext cx="371625" cy="170566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68001" y="689306"/>
            <a:ext cx="8580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In caso di esito positivo delle verifiche, per abilitare il dirigente scolastico e gli eventuali delegati indicati nella richiesta è necessario selezionare il bottone Accetta; in caso di esito negativo selezionare il bottone Rifiuta.</a:t>
            </a:r>
            <a:endParaRPr lang="it-IT" sz="1400" dirty="0">
              <a:solidFill>
                <a:srgbClr val="4C5966"/>
              </a:solidFill>
            </a:endParaRPr>
          </a:p>
        </p:txBody>
      </p:sp>
      <p:sp>
        <p:nvSpPr>
          <p:cNvPr id="18" name="Freccia a destra 17"/>
          <p:cNvSpPr/>
          <p:nvPr/>
        </p:nvSpPr>
        <p:spPr>
          <a:xfrm rot="938708">
            <a:off x="3316961" y="6152141"/>
            <a:ext cx="577928" cy="4084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/>
              <a:t>Servizio per abilitare le </a:t>
            </a:r>
            <a:r>
              <a:rPr lang="it-IT" dirty="0" smtClean="0"/>
              <a:t>scuole 4/4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18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" y="70591"/>
            <a:ext cx="371625" cy="1705664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468001" y="570768"/>
            <a:ext cx="8580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Con l’accettazione della richiesta, il dirigente scolastico e gli eventuali delegati saranno abilitati all’accesso tramite SPID o CNS ai servizi del RASL. All’indirizzo email o PEC, indicato nella richiesta di abilitazione dalla scuola, sarà notificata l’accettazione o rifiuto della richiesta.</a:t>
            </a:r>
          </a:p>
          <a:p>
            <a:r>
              <a:rPr lang="it-IT" sz="1400" dirty="0" smtClean="0">
                <a:solidFill>
                  <a:srgbClr val="4C5966"/>
                </a:solidFill>
              </a:rPr>
              <a:t>In caso di inserimento o rimozione di nuovi delegati, il dirigente scolastico dovrà compilare una nuova richiesta che riporti integralmente tutti i delegati per la scuola.</a:t>
            </a:r>
            <a:endParaRPr lang="it-IT" sz="1400" dirty="0">
              <a:solidFill>
                <a:srgbClr val="4C596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7" y="1743076"/>
            <a:ext cx="9093198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9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440000" y="1852608"/>
            <a:ext cx="6103800" cy="1111926"/>
          </a:xfrm>
        </p:spPr>
        <p:txBody>
          <a:bodyPr/>
          <a:lstStyle/>
          <a:p>
            <a:pPr algn="ctr"/>
            <a:r>
              <a:rPr lang="it-IT" dirty="0" smtClean="0"/>
              <a:t>Scuola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03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440000" y="1852608"/>
            <a:ext cx="6103800" cy="1111926"/>
          </a:xfrm>
        </p:spPr>
        <p:txBody>
          <a:bodyPr/>
          <a:lstStyle/>
          <a:p>
            <a:pPr algn="ctr"/>
            <a:r>
              <a:rPr lang="it-IT" dirty="0" smtClean="0"/>
              <a:t>Impresa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64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68" y="1248690"/>
            <a:ext cx="9972106" cy="56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Pagina di Login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20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8945302">
            <a:off x="7461067" y="3874040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8001" y="696827"/>
            <a:ext cx="846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Accedendo alla nuova sezione «Strumenti per scuole ed imprese» il legale rappresentante di impresa o ente privato eseguendo il login con SPID o CNS potrà utilizzare le funzioni di delega.</a:t>
            </a:r>
            <a:endParaRPr lang="it-IT" sz="1400" dirty="0">
              <a:solidFill>
                <a:srgbClr val="4C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04" y="1566629"/>
            <a:ext cx="9181104" cy="516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Lista imprese del legale rappresentante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21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8001" y="696827"/>
            <a:ext cx="846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A seguito del login del legale rappresentante di impresa sarà inoltre visualizzato l’elenco di tutte le imprese di cui ha la rappresentanza e lo stato di iscrizione nel RASL. </a:t>
            </a:r>
            <a:endParaRPr lang="it-IT" sz="1400" dirty="0">
              <a:solidFill>
                <a:srgbClr val="4C5966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20852191">
            <a:off x="1398932" y="5372640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3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Accesso alle funzioni del legale rappresentante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22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8001" y="696827"/>
            <a:ext cx="84622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rgbClr val="4C5966"/>
                </a:solidFill>
              </a:rPr>
              <a:t>Clickando</a:t>
            </a:r>
            <a:r>
              <a:rPr lang="it-IT" sz="1400" dirty="0" smtClean="0">
                <a:solidFill>
                  <a:srgbClr val="4C5966"/>
                </a:solidFill>
              </a:rPr>
              <a:t> dalla lista sulla denominazione dell’impresa si atterra sulla pagina che permette di utilizzare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4C5966"/>
                </a:solidFill>
              </a:rPr>
              <a:t>la funzione di delega all’iscrizione/aggiornamento dell’impresa (se l’impresa è già stata iscritta al RASL);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 smtClean="0">
                <a:solidFill>
                  <a:srgbClr val="4C5966"/>
                </a:solidFill>
              </a:rPr>
              <a:t>la funzione di iscrizione/aggiornamento dell’impresa; la pubblicazione delle informazioni iscritte o aggiornate sull’impresa richiederà  la firma digitale del legale rappresentante (o eventuale delegato se l’impresa è già stata iscritta) o conferma tramite PEC dell’impresa.</a:t>
            </a:r>
            <a:endParaRPr lang="it-IT" sz="1400" dirty="0">
              <a:solidFill>
                <a:srgbClr val="4C5966"/>
              </a:solidFill>
            </a:endParaRPr>
          </a:p>
        </p:txBody>
      </p:sp>
      <p:pic>
        <p:nvPicPr>
          <p:cNvPr id="4099" name="Picture 3" descr="D:\Desktop\Immagi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6" y="2142497"/>
            <a:ext cx="8139113" cy="47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440000" y="2844800"/>
            <a:ext cx="7246800" cy="1084644"/>
          </a:xfrm>
        </p:spPr>
        <p:txBody>
          <a:bodyPr>
            <a:noAutofit/>
          </a:bodyPr>
          <a:lstStyle/>
          <a:p>
            <a:r>
              <a:rPr lang="it-IT" sz="1500" b="1" dirty="0" smtClean="0">
                <a:solidFill>
                  <a:srgbClr val="184B9A"/>
                </a:solidFill>
              </a:rPr>
              <a:t>Luigi Marangon</a:t>
            </a:r>
          </a:p>
          <a:p>
            <a:r>
              <a:rPr lang="it-IT" sz="1500" dirty="0"/>
              <a:t>l</a:t>
            </a:r>
            <a:r>
              <a:rPr lang="it-IT" sz="1500" dirty="0" smtClean="0"/>
              <a:t>uigi.marangon</a:t>
            </a:r>
            <a:r>
              <a:rPr lang="it-IT" sz="1500" dirty="0" smtClean="0">
                <a:solidFill>
                  <a:srgbClr val="184B9A"/>
                </a:solidFill>
              </a:rPr>
              <a:t>@infocamere.it</a:t>
            </a:r>
            <a:endParaRPr lang="it-IT" sz="1500" dirty="0">
              <a:solidFill>
                <a:srgbClr val="184B9A"/>
              </a:solidFill>
            </a:endParaRPr>
          </a:p>
          <a:p>
            <a:r>
              <a:rPr lang="it-IT" sz="1500" dirty="0" err="1">
                <a:solidFill>
                  <a:srgbClr val="184B9A"/>
                </a:solidFill>
              </a:rPr>
              <a:t>twitter.com</a:t>
            </a:r>
            <a:r>
              <a:rPr lang="it-IT" sz="1500" dirty="0">
                <a:solidFill>
                  <a:srgbClr val="184B9A"/>
                </a:solidFill>
              </a:rPr>
              <a:t>/</a:t>
            </a:r>
            <a:r>
              <a:rPr lang="it-IT" sz="1500" dirty="0" err="1">
                <a:solidFill>
                  <a:srgbClr val="184B9A"/>
                </a:solidFill>
              </a:rPr>
              <a:t>infocamere</a:t>
            </a:r>
            <a:endParaRPr lang="it-IT" sz="1500" dirty="0">
              <a:solidFill>
                <a:srgbClr val="184B9A"/>
              </a:solidFill>
            </a:endParaRPr>
          </a:p>
          <a:p>
            <a:r>
              <a:rPr lang="it-IT" sz="1500" dirty="0" err="1">
                <a:solidFill>
                  <a:srgbClr val="184B9A"/>
                </a:solidFill>
              </a:rPr>
              <a:t>infocamere.it</a:t>
            </a:r>
            <a:endParaRPr lang="it-IT" sz="1500" dirty="0">
              <a:solidFill>
                <a:srgbClr val="184B9A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 per l’attenzione.</a:t>
            </a:r>
          </a:p>
        </p:txBody>
      </p:sp>
    </p:spTree>
    <p:extLst>
      <p:ext uri="{BB962C8B-B14F-4D97-AF65-F5344CB8AC3E}">
        <p14:creationId xmlns:p14="http://schemas.microsoft.com/office/powerpoint/2010/main" val="15402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17" y="1213445"/>
            <a:ext cx="9792053" cy="550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Nuova </a:t>
            </a:r>
            <a:r>
              <a:rPr lang="it-IT" dirty="0" err="1" smtClean="0"/>
              <a:t>HomePage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2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8945302">
            <a:off x="7499167" y="2505075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8000" y="578077"/>
            <a:ext cx="852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La homepage del RASL è modificata per dare evidenza della nuova sezione «Strumenti per scuole ed imprese» accessibile anche tramite il link «Area riservata». </a:t>
            </a:r>
            <a:endParaRPr lang="it-IT" sz="1400" dirty="0">
              <a:solidFill>
                <a:srgbClr val="4C5966"/>
              </a:solidFill>
            </a:endParaRPr>
          </a:p>
        </p:txBody>
      </p:sp>
      <p:sp>
        <p:nvSpPr>
          <p:cNvPr id="12" name="Freccia a destra 11"/>
          <p:cNvSpPr/>
          <p:nvPr/>
        </p:nvSpPr>
        <p:spPr>
          <a:xfrm rot="13105098">
            <a:off x="6470467" y="1476376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68" y="1248690"/>
            <a:ext cx="9972106" cy="56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Pagina di accesso all’area riservata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 rot="8945302">
            <a:off x="7461067" y="3770823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8000" y="539852"/>
            <a:ext cx="8545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Accedendo alla nuova sezione sarà possibile eseguire il login con SPID o CNS, registrare la scuola.</a:t>
            </a:r>
          </a:p>
          <a:p>
            <a:r>
              <a:rPr lang="it-IT" sz="1400" dirty="0" smtClean="0">
                <a:solidFill>
                  <a:srgbClr val="4C5966"/>
                </a:solidFill>
              </a:rPr>
              <a:t>L’accesso può farlo chiunque soggetto dotato di SPID o CNS, successivamente si verifica il ruolo (dirigente scolastico, delegato del dirigente scolastico, legale rappresentante di impresa).</a:t>
            </a:r>
            <a:endParaRPr lang="it-IT" sz="1400" dirty="0">
              <a:solidFill>
                <a:srgbClr val="4C5966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 rot="21231358">
            <a:off x="2365193" y="3495698"/>
            <a:ext cx="514350" cy="3333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8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Profilo e contatto email utente acceduto con SPID/CNS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4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8000" y="578077"/>
            <a:ext cx="852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Per tutte le persone accedute con SPID o CNS si propone di indicare il proprio profilo e di lasciare un indirizzo email per essere informati sull’uscita dei nuovi servizi.</a:t>
            </a:r>
            <a:endParaRPr lang="it-IT" sz="1400" dirty="0">
              <a:solidFill>
                <a:srgbClr val="4C5966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26" name="Picture 2" descr="D:\Desktop\Immagi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" y="1892817"/>
            <a:ext cx="8961438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" y="1590733"/>
            <a:ext cx="9356494" cy="526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Accesso utente senza alcun ruolo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5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68000" y="578077"/>
            <a:ext cx="8521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solidFill>
                  <a:srgbClr val="4C5966"/>
                </a:solidFill>
              </a:rPr>
              <a:t>Se a seguito dell’accesso con SPID o CNS non viene rilevato alcun ruolo associato alla persona  si propone la registrazione della scuola se si è un dirigente scolastico o un docente impegnato nell’alternanza scuola-lavoro.</a:t>
            </a:r>
          </a:p>
        </p:txBody>
      </p:sp>
    </p:spTree>
    <p:extLst>
      <p:ext uri="{BB962C8B-B14F-4D97-AF65-F5344CB8AC3E}">
        <p14:creationId xmlns:p14="http://schemas.microsoft.com/office/powerpoint/2010/main" val="33743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Modulo di richiesta abilitazione 1/2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667"/>
            <a:ext cx="9343436" cy="525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8000" y="649327"/>
            <a:ext cx="854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Selezionando «REGISTRA SCUOLA»  il Dirigente scolastico può compilare la richiesta di abilitazione ai servizi del RASL.</a:t>
            </a:r>
            <a:endParaRPr lang="it-IT" sz="1400" dirty="0">
              <a:solidFill>
                <a:srgbClr val="4C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Modulo di richiesta abilitazione 2/2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92314"/>
            <a:ext cx="371625" cy="170566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68001" y="563477"/>
            <a:ext cx="858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La richiesta di registrazione permette di inserire i dati del Dirigente scolastico, della scuola e degli  eventuali delegati da abilitare.</a:t>
            </a:r>
            <a:endParaRPr lang="it-IT" sz="1400" dirty="0">
              <a:solidFill>
                <a:srgbClr val="4C5966"/>
              </a:solidFill>
            </a:endParaRPr>
          </a:p>
        </p:txBody>
      </p:sp>
      <p:pic>
        <p:nvPicPr>
          <p:cNvPr id="5122" name="Picture 2" descr="D:\Desktop\Immag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40" y="1086697"/>
            <a:ext cx="6358415" cy="577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" y="1362762"/>
            <a:ext cx="9526600" cy="535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231475"/>
            <a:ext cx="8218798" cy="465854"/>
          </a:xfrm>
        </p:spPr>
        <p:txBody>
          <a:bodyPr/>
          <a:lstStyle/>
          <a:p>
            <a:r>
              <a:rPr lang="it-IT" dirty="0" smtClean="0"/>
              <a:t>Esito invio richiesta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InfoCamere.it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8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" y="89641"/>
            <a:ext cx="371625" cy="17056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41"/>
            <a:ext cx="371625" cy="170566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" y="81174"/>
            <a:ext cx="371625" cy="170566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68001" y="727406"/>
            <a:ext cx="858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4C5966"/>
                </a:solidFill>
              </a:rPr>
              <a:t>Dopo aver inviato la richiesta è necessario confermare i dati tramite la PEC della scuola o se assente con quella dell’istituto principale.</a:t>
            </a:r>
            <a:endParaRPr lang="it-IT" sz="1400" dirty="0">
              <a:solidFill>
                <a:srgbClr val="4C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_infocamere-new_logo (2)">
  <a:themeElements>
    <a:clrScheme name="colori nuovo logo">
      <a:dk1>
        <a:srgbClr val="184B9A"/>
      </a:dk1>
      <a:lt1>
        <a:sysClr val="window" lastClr="FFFFFF"/>
      </a:lt1>
      <a:dk2>
        <a:srgbClr val="184B9A"/>
      </a:dk2>
      <a:lt2>
        <a:srgbClr val="FFFFFF"/>
      </a:lt2>
      <a:accent1>
        <a:srgbClr val="4F81BD"/>
      </a:accent1>
      <a:accent2>
        <a:srgbClr val="FFC800"/>
      </a:accent2>
      <a:accent3>
        <a:srgbClr val="70C82F"/>
      </a:accent3>
      <a:accent4>
        <a:srgbClr val="6BA634"/>
      </a:accent4>
      <a:accent5>
        <a:srgbClr val="485866"/>
      </a:accent5>
      <a:accent6>
        <a:srgbClr val="6C7179"/>
      </a:accent6>
      <a:hlink>
        <a:srgbClr val="184B9A"/>
      </a:hlink>
      <a:folHlink>
        <a:srgbClr val="95184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Presentazione_infocamere-new_logo (2)</Template>
  <TotalTime>31407</TotalTime>
  <Words>895</Words>
  <Application>Microsoft Office PowerPoint</Application>
  <PresentationFormat>Presentazione su schermo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Presentazione_infocamere-new_logo (2)</vt:lpstr>
      <vt:lpstr>Abilitazione scuole ai servizi RASL</vt:lpstr>
      <vt:lpstr>Scuola</vt:lpstr>
      <vt:lpstr>Nuova HomePage</vt:lpstr>
      <vt:lpstr>Pagina di accesso all’area riservata</vt:lpstr>
      <vt:lpstr>Profilo e contatto email utente acceduto con SPID/CNS</vt:lpstr>
      <vt:lpstr>Accesso utente senza alcun ruolo</vt:lpstr>
      <vt:lpstr>Modulo di richiesta abilitazione 1/2</vt:lpstr>
      <vt:lpstr>Modulo di richiesta abilitazione 2/2</vt:lpstr>
      <vt:lpstr>Esito invio richiesta </vt:lpstr>
      <vt:lpstr>Invio PEC da parte della scuola</vt:lpstr>
      <vt:lpstr>Abilitazione</vt:lpstr>
      <vt:lpstr>Accesso alle ulteriori informazioni sulle imprese</vt:lpstr>
      <vt:lpstr>Ulteriori informazioni sulle imprese</vt:lpstr>
      <vt:lpstr>Camera</vt:lpstr>
      <vt:lpstr>Accesso servizi per la Camera</vt:lpstr>
      <vt:lpstr>Servizio per abilitare le scuole 1/4</vt:lpstr>
      <vt:lpstr>Servizio per abilitare le scuole 2/4</vt:lpstr>
      <vt:lpstr>Servizio per abilitare le scuole 3/4</vt:lpstr>
      <vt:lpstr>Servizio per abilitare le scuole 4/4</vt:lpstr>
      <vt:lpstr>Impresa</vt:lpstr>
      <vt:lpstr>Pagina di Login</vt:lpstr>
      <vt:lpstr>Lista imprese del legale rappresentante</vt:lpstr>
      <vt:lpstr>Accesso alle funzioni del legale rappresentante </vt:lpstr>
      <vt:lpstr>Grazie per l’attenzione.</vt:lpstr>
    </vt:vector>
  </TitlesOfParts>
  <Company>Infocamere S.c.p.a.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Iniziative su orientamento al lavoro e alle professioni</dc:title>
  <dc:creator>Luigi Marangon</dc:creator>
  <cp:lastModifiedBy>Fimari Mara</cp:lastModifiedBy>
  <cp:revision>451</cp:revision>
  <dcterms:created xsi:type="dcterms:W3CDTF">2016-11-21T08:26:20Z</dcterms:created>
  <dcterms:modified xsi:type="dcterms:W3CDTF">2017-05-23T06:41:38Z</dcterms:modified>
</cp:coreProperties>
</file>