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tangolo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ttangolo arrotondato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30/11/2017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30/11/2017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30/11/2017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30/11/2017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ttangolo arrotondato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30/11/2017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it-IT"/>
          </a:p>
        </p:txBody>
      </p:sp>
      <p:sp>
        <p:nvSpPr>
          <p:cNvPr id="7" name="Rettangolo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30/11/2017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30/11/2017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30/11/2017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30/11/2017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ttangolo arrotondato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30/11/2017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30/11/2017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Rettangolo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tangolo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ttangolo arrotondato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30/11/2017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Alternanza.scuola.lavoro@br.camcom.it" TargetMode="External"/><Relationship Id="rId2" Type="http://schemas.openxmlformats.org/officeDocument/2006/relationships/hyperlink" Target="http://www.br.camcom.it/alternanza_scuola_lavoro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6192688"/>
          </a:xfrm>
        </p:spPr>
        <p:txBody>
          <a:bodyPr>
            <a:normAutofit fontScale="90000"/>
          </a:bodyPr>
          <a:lstStyle/>
          <a:p>
            <a:pPr algn="just"/>
            <a:r>
              <a:rPr lang="it-IT" b="1" i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it-IT" b="1" i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it-IT" b="1" i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it-IT" b="1" i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it-IT" b="1" i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it-IT" b="1" i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it-IT" i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it-IT" i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it-IT" i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it-IT" i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it-IT" b="1" i="1" dirty="0" smtClean="0">
                <a:solidFill>
                  <a:schemeClr val="accent2">
                    <a:lumMod val="75000"/>
                  </a:schemeClr>
                </a:solidFill>
              </a:rPr>
              <a:t>Bando per la concessione di voucher per percorsi di alternanza scuola lavoro a beneficio di Micro Piccole e Medie Imprese del territorio di competenza della Camera di Commercio di Brindisi</a:t>
            </a:r>
            <a:endParaRPr lang="it-IT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3" name="Immagine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0232" y="404664"/>
            <a:ext cx="2003768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Immagine 3" descr="asl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332657"/>
            <a:ext cx="3024336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con angoli arrotondati 27"/>
          <p:cNvSpPr>
            <a:spLocks noGrp="1"/>
          </p:cNvSpPr>
          <p:nvPr>
            <p:ph type="title"/>
          </p:nvPr>
        </p:nvSpPr>
        <p:spPr>
          <a:xfrm>
            <a:off x="457200" y="274638"/>
            <a:ext cx="4258816" cy="922114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solidFill>
              <a:srgbClr val="C0504D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ctr">
            <a:normAutofit/>
          </a:bodyPr>
          <a:lstStyle/>
          <a:p>
            <a:pPr algn="ctr"/>
            <a:r>
              <a:rPr lang="it-IT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</a:t>
            </a:r>
            <a:r>
              <a:rPr lang="it-IT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finalità</a:t>
            </a:r>
            <a:r>
              <a:rPr lang="it-IT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gli </a:t>
            </a:r>
            <a:r>
              <a:rPr lang="it-IT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obiettivi</a:t>
            </a:r>
          </a:p>
        </p:txBody>
      </p:sp>
      <p:sp>
        <p:nvSpPr>
          <p:cNvPr id="4" name="Rettangolo con angoli arrotondati 27"/>
          <p:cNvSpPr>
            <a:spLocks noGrp="1"/>
          </p:cNvSpPr>
          <p:nvPr>
            <p:ph sz="quarter" idx="1"/>
          </p:nvPr>
        </p:nvSpPr>
        <p:spPr>
          <a:xfrm>
            <a:off x="1835696" y="1268761"/>
            <a:ext cx="6912768" cy="2376263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solidFill>
              <a:srgbClr val="C0504D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ctr">
            <a:normAutofit fontScale="62500" lnSpcReduction="20000"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it-IT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Favorire la co-progettazione  scuole – imprese per percorsi di Alternanza Scuola Lavoro di qualità e per incentivare l’inserimento di giovani studenti in percorsi di Alternanza Scuola Lavoro (ASL);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it-IT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Sostenere il coinvolgimento delle imprese nei percorsi di Alternanza Scuola Lavoro e facilitare l’iscrizione delle imprese nel RASL (Registro dell’Alternanza Scuola Lavoro);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it-IT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Assicurare la formazione dei tutor aziendali che assistono gli studenti impegnati in Alternanza Scuola Lavoro</a:t>
            </a:r>
          </a:p>
        </p:txBody>
      </p:sp>
      <p:sp>
        <p:nvSpPr>
          <p:cNvPr id="6" name="Rettangolo con angoli arrotondati 27"/>
          <p:cNvSpPr/>
          <p:nvPr/>
        </p:nvSpPr>
        <p:spPr>
          <a:xfrm>
            <a:off x="323528" y="3717032"/>
            <a:ext cx="4464496" cy="792088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solidFill>
              <a:srgbClr val="C0504D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/>
            <a:r>
              <a:rPr lang="it-IT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</a:t>
            </a:r>
            <a:r>
              <a:rPr lang="it-IT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it-IT" sz="2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otazione finanziaria </a:t>
            </a:r>
            <a:r>
              <a:rPr lang="it-IT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la </a:t>
            </a:r>
            <a:r>
              <a:rPr lang="it-IT" sz="2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tipologia di aiuto</a:t>
            </a:r>
            <a:endParaRPr lang="it-IT" sz="28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ttangolo con angoli arrotondati 27"/>
          <p:cNvSpPr/>
          <p:nvPr/>
        </p:nvSpPr>
        <p:spPr>
          <a:xfrm>
            <a:off x="1043608" y="4581128"/>
            <a:ext cx="7560840" cy="2088232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solidFill>
              <a:srgbClr val="C0504D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it-IT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risorse per i voucher messe a disposizione dal bando dalla Camera di commercio di Brindisi sono pari a   59.000,00 euro per l’anno 2017.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it-IT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Questo tipo di agevolazione non risulta assoggettabile al regime degli Aiuti di Stato, poiché le imprese che lo percepiscono svolgono un ruolo sociale a favore degli studenti, ricevendo fondi pubblici non direttamente per le proprie attività economiche, ma per favorire il raccordo tra scuola e mondo del lavoro.</a:t>
            </a:r>
          </a:p>
        </p:txBody>
      </p:sp>
      <p:pic>
        <p:nvPicPr>
          <p:cNvPr id="10" name="Immagine 9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332656"/>
            <a:ext cx="2160240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 descr="Risultati immagini per obiettiv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4775" y="1573006"/>
            <a:ext cx="1566905" cy="1386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Risultati immagini per dotazion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12360" y="3573016"/>
            <a:ext cx="1115616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magine 9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5" y="110353"/>
            <a:ext cx="2147785" cy="582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ttangolo con angoli arrotondati 27"/>
          <p:cNvSpPr/>
          <p:nvPr/>
        </p:nvSpPr>
        <p:spPr>
          <a:xfrm>
            <a:off x="107504" y="683004"/>
            <a:ext cx="5904656" cy="596627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solidFill>
              <a:srgbClr val="C0504D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/>
            <a:r>
              <a:rPr lang="it-IT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</a:t>
            </a:r>
            <a:r>
              <a:rPr lang="it-IT" sz="2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soggetti beneficiari </a:t>
            </a:r>
            <a:r>
              <a:rPr lang="it-IT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i </a:t>
            </a:r>
            <a:r>
              <a:rPr lang="it-IT" sz="2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requisiti</a:t>
            </a:r>
            <a:endParaRPr lang="it-IT" sz="28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Rettangolo con angoli arrotondati 27"/>
          <p:cNvSpPr>
            <a:spLocks noGrp="1"/>
          </p:cNvSpPr>
          <p:nvPr>
            <p:ph sz="quarter" idx="1"/>
          </p:nvPr>
        </p:nvSpPr>
        <p:spPr>
          <a:xfrm>
            <a:off x="1835696" y="1447800"/>
            <a:ext cx="6851104" cy="2053208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solidFill>
              <a:srgbClr val="C0504D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ctr">
            <a:normAutofit fontScale="62500" lnSpcReduction="20000"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it-IT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domanda per richiedere il voucher può essere presentata dalle MICRO PICCOLE E MEDIE IMPRESE,</a:t>
            </a:r>
            <a:r>
              <a:rPr lang="it-IT" sz="2500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così come definite dall’allegato I al Reg.Ue n. 651/2014</a:t>
            </a:r>
            <a:r>
              <a:rPr lang="it-IT" dirty="0" smtClean="0"/>
              <a:t>; 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it-IT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imprese devono avere sede legale e/o unità operativa nella provincia di Brindisi, essere iscritte al Registro delle Imprese e attive, in regola con il pagamento del diritto annuale e il Durc, essere iscritte o aver presentato apposita delega al Conservatore per l’iscrizione d’ufficio al RASL (iscrizione gratuita).</a:t>
            </a:r>
          </a:p>
        </p:txBody>
      </p:sp>
      <p:sp>
        <p:nvSpPr>
          <p:cNvPr id="16" name="Rettangolo con angoli arrotondati 27"/>
          <p:cNvSpPr/>
          <p:nvPr/>
        </p:nvSpPr>
        <p:spPr>
          <a:xfrm>
            <a:off x="395536" y="3573016"/>
            <a:ext cx="4968552" cy="524619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solidFill>
              <a:srgbClr val="C0504D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/>
            <a:r>
              <a:rPr lang="it-IT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Gli </a:t>
            </a:r>
            <a:r>
              <a:rPr lang="it-IT" sz="2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interventi previsti</a:t>
            </a:r>
            <a:endParaRPr lang="it-IT" sz="28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Rettangolo con angoli arrotondati 27"/>
          <p:cNvSpPr/>
          <p:nvPr/>
        </p:nvSpPr>
        <p:spPr>
          <a:xfrm>
            <a:off x="467544" y="4221088"/>
            <a:ext cx="7992888" cy="2376263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solidFill>
              <a:srgbClr val="C0504D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just"/>
            <a:r>
              <a:rPr lang="it-IT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Sono ammesse alle agevolazioni le attività previste dalle singole convenzioni stipulate fra impresa ed istituto scolastico per la realizzazione di percorsi di alternanza scuola-lavoro intrapresi da studenti della scuola secondaria di secondo grado presso la sede legale e/o operativa dell’impresa sita nella provincia di Brindisi.</a:t>
            </a:r>
          </a:p>
          <a:p>
            <a:pPr algn="just"/>
            <a:r>
              <a:rPr lang="it-IT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percorsi, dovranno essere realizzati a partire dal 25.03.2017 e fino al 31.08.2018. Ciascun studente dovrà effettuare un periodo minimo di 60 ore di alternanza scuola-lavoro presso l’impresa ospitante.</a:t>
            </a:r>
          </a:p>
        </p:txBody>
      </p:sp>
      <p:pic>
        <p:nvPicPr>
          <p:cNvPr id="18" name="Picture 4" descr="Risultati immagini per beneficiar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445642"/>
            <a:ext cx="2123728" cy="1551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6" descr="Risultati immagini per alternanza scuola lavoro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7884368" y="3573016"/>
            <a:ext cx="952529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con angoli arrotondati 27"/>
          <p:cNvSpPr/>
          <p:nvPr/>
        </p:nvSpPr>
        <p:spPr>
          <a:xfrm>
            <a:off x="611560" y="300217"/>
            <a:ext cx="4608512" cy="464487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solidFill>
              <a:srgbClr val="C0504D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/>
            <a:r>
              <a:rPr lang="it-IT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</a:t>
            </a:r>
            <a:r>
              <a:rPr lang="it-IT" sz="2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domanda</a:t>
            </a:r>
            <a:endParaRPr lang="it-IT" sz="28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ttangolo con angoli arrotondati 27"/>
          <p:cNvSpPr/>
          <p:nvPr/>
        </p:nvSpPr>
        <p:spPr>
          <a:xfrm>
            <a:off x="1763688" y="908720"/>
            <a:ext cx="7200800" cy="2376264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solidFill>
              <a:srgbClr val="C0504D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it-IT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domande devono essere presentate </a:t>
            </a:r>
            <a:endParaRPr lang="it-IT" b="1" dirty="0" smtClean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 algn="just"/>
            <a:r>
              <a:rPr lang="it-IT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dalle </a:t>
            </a:r>
            <a:r>
              <a:rPr lang="it-IT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ore 8,00 </a:t>
            </a:r>
            <a:r>
              <a:rPr lang="it-IT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 11 </a:t>
            </a:r>
            <a:r>
              <a:rPr lang="it-IT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dicembre 2017 alle ore 20,00 del </a:t>
            </a:r>
            <a:r>
              <a:rPr lang="it-IT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31 agosto 2018</a:t>
            </a:r>
            <a:r>
              <a:rPr lang="it-IT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documentazione da produrre  è la seguente:</a:t>
            </a:r>
          </a:p>
          <a:p>
            <a:pPr marL="285750" indent="-285750"/>
            <a:r>
              <a:rPr lang="it-IT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fotocopia di un documento di identità del titolare/legale               rappresentante firmatario della domanda di voucher (in caso di firma autografa);</a:t>
            </a:r>
          </a:p>
          <a:p>
            <a:pPr marL="285750" indent="-285750"/>
            <a:r>
              <a:rPr lang="it-IT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- copia della/e convenzione/i stipulata/e tra l’Istituto    scolastico e l’impresa ospitante.</a:t>
            </a:r>
          </a:p>
          <a:p>
            <a:endParaRPr lang="it-IT" b="1" dirty="0" smtClean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Picture 2" descr="Risultati immagini per rendicontazion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3336" y="1241686"/>
            <a:ext cx="1578344" cy="1304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ttangolo con angoli arrotondati 27"/>
          <p:cNvSpPr/>
          <p:nvPr/>
        </p:nvSpPr>
        <p:spPr>
          <a:xfrm>
            <a:off x="539552" y="3356993"/>
            <a:ext cx="4968552" cy="504056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solidFill>
              <a:srgbClr val="C0504D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/>
            <a:r>
              <a:rPr lang="it-IT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</a:t>
            </a:r>
            <a:r>
              <a:rPr lang="it-IT" sz="2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contributi</a:t>
            </a:r>
            <a:endParaRPr lang="it-IT" sz="28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Rettangolo con angoli arrotondati 27"/>
          <p:cNvSpPr/>
          <p:nvPr/>
        </p:nvSpPr>
        <p:spPr>
          <a:xfrm>
            <a:off x="101034" y="3933056"/>
            <a:ext cx="7927350" cy="2736304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solidFill>
              <a:srgbClr val="C0504D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r>
              <a:rPr lang="it-IT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L’agevolazione prevede il riconoscimento di un voucher a fondo perduto a favore dell’impresa ospitante per un importo massimo pari a €. 1.200,00, modulato come segue: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€ . 400,00 per la realizzazione da 1 a 2 percorsi individuali di ASL;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€. 600,00 per la realizzazione da 3 a 4 percorsi individuali di ASL;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€. 200,00 per ogni ulteriore percorso di ASL, dal 5° in poi, fermo restando il limite max pari a €. 1.200,00.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Nel caso di inserimento in azienda di studente diversamente abile, la cui inabilità è certificata ai sensi della legge 104/92, ai precedenti importi saranno riconosciuti ulteriori €. 150,00 pro-capite.</a:t>
            </a:r>
          </a:p>
        </p:txBody>
      </p:sp>
      <p:pic>
        <p:nvPicPr>
          <p:cNvPr id="11" name="Picture 4" descr="Risultati immagini per contribut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956376" y="3356993"/>
            <a:ext cx="1008112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Immagine 11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16216" y="188640"/>
            <a:ext cx="2160240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con angoli arrotondati 27"/>
          <p:cNvSpPr/>
          <p:nvPr/>
        </p:nvSpPr>
        <p:spPr>
          <a:xfrm>
            <a:off x="1907704" y="3356992"/>
            <a:ext cx="4608512" cy="536496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solidFill>
              <a:srgbClr val="C0504D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/>
            <a:r>
              <a:rPr lang="it-IT" sz="2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Procedura di valutazione</a:t>
            </a:r>
            <a:endParaRPr lang="it-IT" sz="28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ttangolo con angoli arrotondati 27"/>
          <p:cNvSpPr/>
          <p:nvPr/>
        </p:nvSpPr>
        <p:spPr>
          <a:xfrm>
            <a:off x="1691680" y="4149080"/>
            <a:ext cx="7200800" cy="2376264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solidFill>
              <a:srgbClr val="C0504D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285750" indent="-285750">
              <a:buFont typeface="Arial" pitchFamily="34" charset="0"/>
              <a:buChar char="•"/>
            </a:pPr>
            <a:r>
              <a:rPr lang="it-IT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domande  di voucher saranno accettate in ordine cronologico di arrivo determinato dalla data e ora di ricevimento della posta elettronica certificata di richiesta del voucher e fino a totale esaurimento della dotazione finanziaria.</a:t>
            </a:r>
          </a:p>
          <a:p>
            <a:endParaRPr lang="it-IT" b="1" dirty="0" smtClean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Picture 2" descr="Risultati immagini per rendicontazion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3933056"/>
            <a:ext cx="1578344" cy="1304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Risultati immagini per contribut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12360" y="3140968"/>
            <a:ext cx="1008112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Immagine 11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16216" y="188640"/>
            <a:ext cx="2160240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ttangolo con angoli arrotondati 27"/>
          <p:cNvSpPr/>
          <p:nvPr/>
        </p:nvSpPr>
        <p:spPr>
          <a:xfrm>
            <a:off x="539552" y="188641"/>
            <a:ext cx="4968552" cy="720080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solidFill>
              <a:srgbClr val="C0504D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/>
            <a:r>
              <a:rPr lang="it-IT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Altri </a:t>
            </a:r>
            <a:r>
              <a:rPr lang="it-IT" sz="2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contributi</a:t>
            </a:r>
            <a:endParaRPr lang="it-IT" sz="28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Rettangolo con angoli arrotondati 27"/>
          <p:cNvSpPr/>
          <p:nvPr/>
        </p:nvSpPr>
        <p:spPr>
          <a:xfrm>
            <a:off x="101034" y="1052736"/>
            <a:ext cx="7927350" cy="2088232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solidFill>
              <a:srgbClr val="C0504D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r>
              <a:rPr lang="it-IT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favore delle </a:t>
            </a:r>
            <a:r>
              <a:rPr lang="it-IT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Imprese</a:t>
            </a:r>
            <a:r>
              <a:rPr lang="it-IT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possesso del rating di legalità </a:t>
            </a:r>
            <a:r>
              <a:rPr lang="it-IT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sono riconosciute le seguenti </a:t>
            </a:r>
            <a:r>
              <a:rPr lang="it-IT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uteriori premialità</a:t>
            </a:r>
            <a:r>
              <a:rPr lang="it-IT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</a:p>
          <a:p>
            <a:pPr algn="just">
              <a:buFont typeface="Arial" pitchFamily="34" charset="0"/>
              <a:buChar char="•"/>
            </a:pPr>
            <a:r>
              <a:rPr lang="it-IT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possesso di 1 stella di rating – premialità di €. 50,00</a:t>
            </a:r>
          </a:p>
          <a:p>
            <a:pPr algn="just">
              <a:buFont typeface="Arial" pitchFamily="34" charset="0"/>
              <a:buChar char="•"/>
            </a:pPr>
            <a:r>
              <a:rPr lang="it-IT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possesso di 2 stelle di rating – premialità di €. 100,00</a:t>
            </a:r>
          </a:p>
          <a:p>
            <a:pPr algn="just">
              <a:buFont typeface="Arial" pitchFamily="34" charset="0"/>
              <a:buChar char="•"/>
            </a:pPr>
            <a:r>
              <a:rPr lang="it-IT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possesso di 3 stelle di rating – premialità di €. 150,00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con angoli arrotondati 27"/>
          <p:cNvSpPr/>
          <p:nvPr/>
        </p:nvSpPr>
        <p:spPr>
          <a:xfrm>
            <a:off x="683568" y="1268760"/>
            <a:ext cx="8280920" cy="4536504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solidFill>
              <a:srgbClr val="C0504D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285750" indent="-285750" algn="ctr"/>
            <a:r>
              <a:rPr lang="it-IT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bando e  la relativa modulistica da utilizzare a pena di esclusione </a:t>
            </a:r>
          </a:p>
          <a:p>
            <a:pPr marL="285750" indent="-285750" algn="ctr"/>
            <a:r>
              <a:rPr lang="it-IT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(modulo di domanda, modulo di rendicontazione) saranno disponibili dal giorno 1° dicembre 2017 sul sito istituzionale della Camera di Commercio all’indirizzo </a:t>
            </a:r>
            <a:r>
              <a:rPr lang="it-IT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http://www.br.camcom.it/alternanza_scuola_lavoro</a:t>
            </a:r>
            <a:endParaRPr lang="it-IT" b="1" dirty="0" smtClean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 algn="ctr"/>
            <a:endParaRPr lang="it-IT" b="1" u="sng" dirty="0" smtClean="0"/>
          </a:p>
          <a:p>
            <a:pPr marL="285750" indent="-285750" algn="ctr"/>
            <a:r>
              <a:rPr lang="it-IT" dirty="0" smtClean="0"/>
              <a:t> </a:t>
            </a:r>
            <a:r>
              <a:rPr lang="it-IT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GRAZIE PER L’ATTENZIONE</a:t>
            </a:r>
          </a:p>
          <a:p>
            <a:pPr marL="285750" indent="-285750" algn="ctr"/>
            <a:endParaRPr lang="it-IT" b="1" dirty="0" smtClean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/>
            <a:endParaRPr lang="it-IT" b="1" dirty="0" smtClean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/>
            <a:endParaRPr lang="it-IT" b="1" dirty="0" smtClean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/>
            <a:r>
              <a:rPr lang="it-IT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 informazioni:</a:t>
            </a:r>
          </a:p>
          <a:p>
            <a:pPr marL="285750" indent="-285750"/>
            <a:r>
              <a:rPr lang="it-IT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Alternanza.scuola.lavoro@br.camcom.it</a:t>
            </a:r>
            <a:endParaRPr lang="it-IT" b="1" dirty="0" smtClean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/>
            <a:r>
              <a:rPr lang="it-IT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Tel. 0831/228266/228207/228209/562994</a:t>
            </a:r>
          </a:p>
        </p:txBody>
      </p:sp>
      <p:pic>
        <p:nvPicPr>
          <p:cNvPr id="12" name="Immagine 11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16216" y="188640"/>
            <a:ext cx="2160240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nivers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niverso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niverso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214</TotalTime>
  <Words>624</Words>
  <Application>Microsoft Office PowerPoint</Application>
  <PresentationFormat>Presentazione su schermo (4:3)</PresentationFormat>
  <Paragraphs>43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Universo</vt:lpstr>
      <vt:lpstr>     Bando per la concessione di voucher per percorsi di alternanza scuola lavoro a beneficio di Micro Piccole e Medie Imprese del territorio di competenza della Camera di Commercio di Brindisi</vt:lpstr>
      <vt:lpstr>Le finalità e gli obiettivi</vt:lpstr>
      <vt:lpstr>Diapositiva 3</vt:lpstr>
      <vt:lpstr>Diapositiva 4</vt:lpstr>
      <vt:lpstr>Diapositiva 5</vt:lpstr>
      <vt:lpstr>Diapositiva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ando per la concessione di voucher per percorsi di alternanza scuola lavoro a beneficio di MPMI nel territorio di competenza della Camera di Commercio di Brindisi</dc:title>
  <dc:creator>MariaCristina Luisi</dc:creator>
  <cp:lastModifiedBy>cbr0082</cp:lastModifiedBy>
  <cp:revision>32</cp:revision>
  <dcterms:created xsi:type="dcterms:W3CDTF">2017-11-24T14:18:38Z</dcterms:created>
  <dcterms:modified xsi:type="dcterms:W3CDTF">2017-11-30T11:50:40Z</dcterms:modified>
</cp:coreProperties>
</file>