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6858000"/>
  <p:notesSz cx="6858000" cy="9144000"/>
  <p:embeddedFontLst>
    <p:embeddedFont>
      <p:font typeface="Montserrat Light" charset="0"/>
      <p:regular r:id="rId4"/>
      <p:bold r:id="rId5"/>
      <p:italic r:id="rId6"/>
      <p:boldItalic r:id="rId7"/>
    </p:embeddedFont>
    <p:embeddedFont>
      <p:font typeface="Montserrat" charset="0"/>
      <p:regular r:id="rId8"/>
      <p:bold r:id="rId9"/>
      <p:italic r:id="rId10"/>
      <p:boldItalic r:id="rId11"/>
    </p:embeddedFont>
    <p:embeddedFont>
      <p:font typeface="Montserrat ExtraBold" charset="0"/>
      <p:bold r:id="rId12"/>
      <p:boldItalic r:id="rId13"/>
    </p:embeddedFont>
    <p:embeddedFont>
      <p:font typeface="Arial Rounded MT Bold" pitchFamily="34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ontserrat Medium" charset="0"/>
      <p:regular r:id="rId19"/>
      <p:bold r:id="rId20"/>
      <p:italic r:id="rId21"/>
      <p:boldItalic r:id="rId22"/>
    </p:embeddedFont>
    <p:embeddedFont>
      <p:font typeface="Montserrat SemiBold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60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5019" autoAdjust="0"/>
  </p:normalViewPr>
  <p:slideViewPr>
    <p:cSldViewPr snapToGrid="0">
      <p:cViewPr varScale="1">
        <p:scale>
          <a:sx n="68" d="100"/>
          <a:sy n="68" d="100"/>
        </p:scale>
        <p:origin x="-114" y="-294"/>
      </p:cViewPr>
      <p:guideLst>
        <p:guide orient="horz" pos="1860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8407" y="685800"/>
            <a:ext cx="106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41413" y="685800"/>
            <a:ext cx="9142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8548824"/>
            <a:ext cx="17041200" cy="23567100"/>
          </a:xfrm>
          <a:prstGeom prst="rect">
            <a:avLst/>
          </a:prstGeom>
        </p:spPr>
        <p:txBody>
          <a:bodyPr spcFirstLastPara="1" wrap="square" lIns="353275" tIns="353275" rIns="353275" bIns="353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32539954"/>
            <a:ext cx="17041200" cy="91005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12699954"/>
            <a:ext cx="17041200" cy="22544100"/>
          </a:xfrm>
          <a:prstGeom prst="rect">
            <a:avLst/>
          </a:prstGeom>
        </p:spPr>
        <p:txBody>
          <a:bodyPr spcFirstLastPara="1" wrap="square" lIns="353275" tIns="353275" rIns="353275" bIns="353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400"/>
              <a:buNone/>
              <a:defRPr sz="46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36192213"/>
            <a:ext cx="17041200" cy="149349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914400" lvl="1" indent="-5715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marL="1371600" lvl="2" indent="-5715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marL="1828800" lvl="3" indent="-571500" algn="ctr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marL="2286000" lvl="4" indent="-5715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marL="2743200" lvl="5" indent="-5715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marL="3200400" lvl="6" indent="-571500" algn="ctr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marL="3657600" lvl="7" indent="-5715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marL="4114800" lvl="8" indent="-5715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24694944"/>
            <a:ext cx="17041200" cy="96651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5109546"/>
            <a:ext cx="17041200" cy="65754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13232120"/>
            <a:ext cx="17041200" cy="392250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914400" lvl="1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marL="1371600" lvl="2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marL="1828800" lvl="3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marL="2286000" lvl="4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marL="2743200" lvl="5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marL="3200400" lvl="6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marL="3657600" lvl="7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marL="4114800" lvl="8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5109546"/>
            <a:ext cx="17041200" cy="65754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13232120"/>
            <a:ext cx="7999800" cy="392250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5400"/>
            </a:lvl1pPr>
            <a:lvl2pPr marL="914400" lvl="1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marL="1371600" lvl="2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marL="1828800" lvl="3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marL="2286000" lvl="4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marL="2743200" lvl="5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marL="3200400" lvl="6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marL="3657600" lvl="7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marL="4114800" lvl="8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13232120"/>
            <a:ext cx="7999800" cy="392250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5400"/>
            </a:lvl1pPr>
            <a:lvl2pPr marL="914400" lvl="1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marL="1371600" lvl="2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marL="1828800" lvl="3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marL="2286000" lvl="4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marL="2743200" lvl="5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marL="3200400" lvl="6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marL="3657600" lvl="7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marL="4114800" lvl="8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5109546"/>
            <a:ext cx="17041200" cy="65754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6379111"/>
            <a:ext cx="5616000" cy="8676600"/>
          </a:xfrm>
          <a:prstGeom prst="rect">
            <a:avLst/>
          </a:prstGeom>
        </p:spPr>
        <p:txBody>
          <a:bodyPr spcFirstLastPara="1" wrap="square" lIns="353275" tIns="353275" rIns="353275" bIns="353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15954667"/>
            <a:ext cx="5616000" cy="365040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1pPr>
            <a:lvl2pPr marL="914400" lvl="1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marL="1371600" lvl="2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marL="1828800" lvl="3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marL="2286000" lvl="4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marL="2743200" lvl="5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marL="3200400" lvl="6" indent="-5207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marL="3657600" lvl="7" indent="-5207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marL="4114800" lvl="8" indent="-5207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5168389"/>
            <a:ext cx="12735600" cy="469686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1pPr>
            <a:lvl2pPr lvl="1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2pPr>
            <a:lvl3pPr lvl="2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3pPr>
            <a:lvl4pPr lvl="3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4pPr>
            <a:lvl5pPr lvl="4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5pPr>
            <a:lvl6pPr lvl="5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6pPr>
            <a:lvl7pPr lvl="6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7pPr>
            <a:lvl8pPr lvl="7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8pPr>
            <a:lvl9pPr lvl="8">
              <a:spcBef>
                <a:spcPts val="0"/>
              </a:spcBef>
              <a:spcAft>
                <a:spcPts val="0"/>
              </a:spcAft>
              <a:buSzPts val="18500"/>
              <a:buNone/>
              <a:defRPr sz="18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1435"/>
            <a:ext cx="9144000" cy="5905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53275" tIns="353275" rIns="353275" bIns="353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14158676"/>
            <a:ext cx="8090400" cy="17019000"/>
          </a:xfrm>
          <a:prstGeom prst="rect">
            <a:avLst/>
          </a:prstGeom>
        </p:spPr>
        <p:txBody>
          <a:bodyPr spcFirstLastPara="1" wrap="square" lIns="353275" tIns="353275" rIns="353275" bIns="353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32183454"/>
            <a:ext cx="8090400" cy="14181000"/>
          </a:xfrm>
          <a:prstGeom prst="rect">
            <a:avLst/>
          </a:prstGeom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8313454"/>
            <a:ext cx="7674000" cy="424251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1pPr>
            <a:lvl2pPr marL="914400" lvl="1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marL="1371600" lvl="2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marL="1828800" lvl="3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marL="2286000" lvl="4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marL="2743200" lvl="5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marL="3200400" lvl="6" indent="-5715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marL="3657600" lvl="7" indent="-5715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marL="4114800" lvl="8" indent="-5715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48573269"/>
            <a:ext cx="11997600" cy="69474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5109546"/>
            <a:ext cx="17041200" cy="6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3275" tIns="353275" rIns="353275" bIns="353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13232120"/>
            <a:ext cx="17041200" cy="39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3275" tIns="353275" rIns="353275" bIns="353275" anchor="t" anchorCtr="0">
            <a:normAutofit/>
          </a:bodyPr>
          <a:lstStyle>
            <a:lvl1pPr marL="457200" lvl="0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1pPr>
            <a:lvl2pPr marL="914400" lvl="1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2pPr>
            <a:lvl3pPr marL="1371600" lvl="2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3pPr>
            <a:lvl4pPr marL="1828800" lvl="3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4pPr>
            <a:lvl5pPr marL="2286000" lvl="4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5pPr>
            <a:lvl6pPr marL="2743200" lvl="5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6pPr>
            <a:lvl7pPr marL="3200400" lvl="6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7pPr>
            <a:lvl8pPr marL="3657600" lvl="7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8pPr>
            <a:lvl9pPr marL="4114800" lvl="8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53540637"/>
            <a:ext cx="1097400" cy="45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3275" tIns="353275" rIns="353275" bIns="353275" anchor="ctr" anchorCtr="0">
            <a:normAutofit/>
          </a:bodyPr>
          <a:lstStyle>
            <a:lvl1pPr lvl="0" algn="r">
              <a:buNone/>
              <a:defRPr sz="3900">
                <a:solidFill>
                  <a:schemeClr val="dk2"/>
                </a:solidFill>
              </a:defRPr>
            </a:lvl1pPr>
            <a:lvl2pPr lvl="1" algn="r">
              <a:buNone/>
              <a:defRPr sz="3900">
                <a:solidFill>
                  <a:schemeClr val="dk2"/>
                </a:solidFill>
              </a:defRPr>
            </a:lvl2pPr>
            <a:lvl3pPr lvl="2" algn="r">
              <a:buNone/>
              <a:defRPr sz="3900">
                <a:solidFill>
                  <a:schemeClr val="dk2"/>
                </a:solidFill>
              </a:defRPr>
            </a:lvl3pPr>
            <a:lvl4pPr lvl="3" algn="r">
              <a:buNone/>
              <a:defRPr sz="3900">
                <a:solidFill>
                  <a:schemeClr val="dk2"/>
                </a:solidFill>
              </a:defRPr>
            </a:lvl4pPr>
            <a:lvl5pPr lvl="4" algn="r">
              <a:buNone/>
              <a:defRPr sz="3900">
                <a:solidFill>
                  <a:schemeClr val="dk2"/>
                </a:solidFill>
              </a:defRPr>
            </a:lvl5pPr>
            <a:lvl6pPr lvl="5" algn="r">
              <a:buNone/>
              <a:defRPr sz="3900">
                <a:solidFill>
                  <a:schemeClr val="dk2"/>
                </a:solidFill>
              </a:defRPr>
            </a:lvl6pPr>
            <a:lvl7pPr lvl="6" algn="r">
              <a:buNone/>
              <a:defRPr sz="3900">
                <a:solidFill>
                  <a:schemeClr val="dk2"/>
                </a:solidFill>
              </a:defRPr>
            </a:lvl7pPr>
            <a:lvl8pPr lvl="7" algn="r">
              <a:buNone/>
              <a:defRPr sz="3900">
                <a:solidFill>
                  <a:schemeClr val="dk2"/>
                </a:solidFill>
              </a:defRPr>
            </a:lvl8pPr>
            <a:lvl9pPr lvl="8" algn="r">
              <a:buNone/>
              <a:defRPr sz="3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us02web.zoom.us/webinar/register/WN_olKlFtRfSuSWrCxTzv5W5A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10" Type="http://schemas.openxmlformats.org/officeDocument/2006/relationships/hyperlink" Target="https://us02web.zoom.us/webinar/register/WN_R9Y1RkcoR3WDVQBbedtrdg" TargetMode="External"/><Relationship Id="rId4" Type="http://schemas.openxmlformats.org/officeDocument/2006/relationships/hyperlink" Target="https://www.isnart.it/privacy/Liberatoria_InformativaPrivacy_FdP_1.pdf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607500" y="7654575"/>
            <a:ext cx="9508500" cy="9508500"/>
          </a:xfrm>
          <a:prstGeom prst="ellipse">
            <a:avLst/>
          </a:prstGeom>
          <a:noFill/>
          <a:ln w="28575" cap="flat" cmpd="sng">
            <a:solidFill>
              <a:srgbClr val="0B2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13"/>
          <p:cNvCxnSpPr>
            <a:endCxn id="57" idx="4"/>
          </p:cNvCxnSpPr>
          <p:nvPr/>
        </p:nvCxnSpPr>
        <p:spPr>
          <a:xfrm flipH="1">
            <a:off x="1521225" y="22569038"/>
            <a:ext cx="46500" cy="14126100"/>
          </a:xfrm>
          <a:prstGeom prst="straightConnector1">
            <a:avLst/>
          </a:prstGeom>
          <a:noFill/>
          <a:ln w="19050" cap="flat" cmpd="sng">
            <a:solidFill>
              <a:srgbClr val="0F97D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/>
          <p:nvPr/>
        </p:nvSpPr>
        <p:spPr>
          <a:xfrm>
            <a:off x="2838825" y="27708975"/>
            <a:ext cx="13696800" cy="6865800"/>
          </a:xfrm>
          <a:prstGeom prst="roundRect">
            <a:avLst>
              <a:gd name="adj" fmla="val 16667"/>
            </a:avLst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838825" y="22167250"/>
            <a:ext cx="6266700" cy="4167300"/>
          </a:xfrm>
          <a:prstGeom prst="roundRect">
            <a:avLst>
              <a:gd name="adj" fmla="val 16667"/>
            </a:avLst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t="2116" b="2116"/>
          <a:stretch/>
        </p:blipFill>
        <p:spPr>
          <a:xfrm>
            <a:off x="-38475" y="207143"/>
            <a:ext cx="18288000" cy="98515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-125" y="52750075"/>
            <a:ext cx="18288000" cy="6231600"/>
          </a:xfrm>
          <a:prstGeom prst="rect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0" y="50162163"/>
            <a:ext cx="18288000" cy="26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985799" y="15505025"/>
            <a:ext cx="7705800" cy="334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i="0" u="none" strike="noStrike" cap="none" dirty="0">
                <a:solidFill>
                  <a:srgbClr val="02204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WEBINAR</a:t>
            </a:r>
            <a:endParaRPr sz="5400" i="0" u="none" strike="noStrike" cap="none" dirty="0">
              <a:solidFill>
                <a:srgbClr val="02204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16 marzo 2022</a:t>
            </a:r>
            <a:endParaRPr sz="5400" b="1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Ore 1</a:t>
            </a:r>
            <a:r>
              <a:rPr lang="it" sz="5400" b="1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it" sz="5400" b="1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:00 – 11:00</a:t>
            </a:r>
            <a:endParaRPr sz="5400" b="1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85800" y="18810795"/>
            <a:ext cx="15130500" cy="350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" sz="3800" b="0" i="0" u="none" strike="noStrike" cap="none" dirty="0">
                <a:solidFill>
                  <a:srgbClr val="02204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Incontro con imprese e gli stakeholder:</a:t>
            </a:r>
            <a:endParaRPr lang="it" sz="3800" dirty="0">
              <a:solidFill>
                <a:srgbClr val="02204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500" dirty="0">
                <a:solidFill>
                  <a:srgbClr val="02204A"/>
                </a:solidFill>
                <a:latin typeface="Montserrat ExtraBold"/>
              </a:rPr>
              <a:t>Incontro</a:t>
            </a:r>
            <a:r>
              <a:rPr lang="it-IT" sz="2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2500" dirty="0">
                <a:solidFill>
                  <a:srgbClr val="02204A"/>
                </a:solidFill>
                <a:effectLst/>
                <a:latin typeface="Montserrat ExtraBold"/>
                <a:ea typeface="Calibri" panose="020F0502020204030204" pitchFamily="34" charset="0"/>
              </a:rPr>
              <a:t>di approfondimento sui </a:t>
            </a:r>
            <a:r>
              <a:rPr lang="it-IT" sz="2500" dirty="0">
                <a:solidFill>
                  <a:srgbClr val="02204A"/>
                </a:solidFill>
                <a:latin typeface="Montserrat ExtraBold"/>
              </a:rPr>
              <a:t>fenomeni turistici per supportare le imprese ad orientarsi tra i tanti elementi di incertezza determinati dalla crisi economica e sociale.</a:t>
            </a:r>
          </a:p>
          <a:p>
            <a:pPr algn="ctr">
              <a:lnSpc>
                <a:spcPct val="130000"/>
              </a:lnSpc>
              <a:buSzPts val="2800"/>
            </a:pPr>
            <a:endParaRPr lang="it-IT" sz="2500" dirty="0">
              <a:solidFill>
                <a:srgbClr val="02204A"/>
              </a:solidFill>
              <a:latin typeface="Montserrat ExtraBold"/>
            </a:endParaRPr>
          </a:p>
          <a:p>
            <a:pPr algn="ctr">
              <a:lnSpc>
                <a:spcPct val="130000"/>
              </a:lnSpc>
              <a:buSzPts val="2800"/>
            </a:pPr>
            <a:r>
              <a:rPr lang="it-IT" sz="2500" dirty="0">
                <a:solidFill>
                  <a:srgbClr val="02204A"/>
                </a:solidFill>
                <a:latin typeface="Montserrat ExtraBold"/>
              </a:rPr>
              <a:t>L’importanza dei dati al servizio del turismo </a:t>
            </a:r>
            <a:endParaRPr lang="it-IT" sz="2500" dirty="0">
              <a:solidFill>
                <a:srgbClr val="02204A"/>
              </a:solidFill>
              <a:latin typeface="Montserrat ExtraBold"/>
              <a:sym typeface="Montserrat Medium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it-IT" sz="2500" dirty="0">
              <a:solidFill>
                <a:srgbClr val="02204A"/>
              </a:solidFill>
              <a:latin typeface="Montserrat ExtraBold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481974" y="23223131"/>
            <a:ext cx="50961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800" dirty="0">
                <a:solidFill>
                  <a:srgbClr val="0F97D4"/>
                </a:solidFill>
                <a:latin typeface="Montserrat Medium"/>
              </a:rPr>
              <a:t>APERTURA DEI LAVORI </a:t>
            </a:r>
            <a:endParaRPr sz="2800" dirty="0">
              <a:solidFill>
                <a:srgbClr val="0F97D4"/>
              </a:solidFill>
              <a:latin typeface="Montserrat Medium"/>
              <a:sym typeface="Montserrat SemiBo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481974" y="29248105"/>
            <a:ext cx="12986611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Coordinatore Progetti di ricerca n IS.NA.R.T. </a:t>
            </a:r>
            <a:r>
              <a:rPr lang="it-IT" sz="1800" dirty="0" err="1">
                <a:solidFill>
                  <a:schemeClr val="bg1"/>
                </a:solidFill>
                <a:latin typeface="Montserrat"/>
              </a:rPr>
              <a:t>S.c.p.A</a:t>
            </a:r>
            <a:r>
              <a:rPr lang="it-IT" sz="1800" dirty="0">
                <a:solidFill>
                  <a:schemeClr val="bg1"/>
                </a:solidFill>
                <a:latin typeface="Montserrat"/>
              </a:rPr>
              <a:t>. – Istituto Nazionale Ricerche Turistiche 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Board Scientifico di BTO Educational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Dal 1996 lavora in Isnart, ha ricoperto il ruolo di Direttore operativo e attualmente è il coordinatore scientifico dei progetti di ricerca.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Presidente del Comitato per la promozione e il sostegno del turismo accessibile istituito presso il </a:t>
            </a:r>
            <a:r>
              <a:rPr lang="it-IT" sz="1800" dirty="0" err="1">
                <a:solidFill>
                  <a:schemeClr val="bg1"/>
                </a:solidFill>
                <a:latin typeface="Montserrat"/>
              </a:rPr>
              <a:t>MiBACT</a:t>
            </a:r>
            <a:r>
              <a:rPr lang="it-IT" sz="1800" dirty="0">
                <a:solidFill>
                  <a:schemeClr val="bg1"/>
                </a:solidFill>
                <a:latin typeface="Montserra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Nel 2012 fino a giugno 2013 è stata Coordinatore della Struttura di Missione per il rilancio dell’immagine dell’Italia della Presidenza del Consiglio.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Fino a giugno 2014 membro del Consiglio di amministrazione </a:t>
            </a:r>
            <a:r>
              <a:rPr lang="it-IT" sz="1800" dirty="0" err="1">
                <a:solidFill>
                  <a:schemeClr val="bg1"/>
                </a:solidFill>
                <a:latin typeface="Montserrat"/>
              </a:rPr>
              <a:t>dell’Enit</a:t>
            </a:r>
            <a:r>
              <a:rPr lang="it-IT" sz="1800" dirty="0">
                <a:solidFill>
                  <a:schemeClr val="bg1"/>
                </a:solidFill>
                <a:latin typeface="Montserra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E’ stata supporter tecnico-scientifico e coordinatore dell’Osservatorio Nazionale del Turismo (2008-2011).</a:t>
            </a:r>
          </a:p>
          <a:p>
            <a:pPr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Montserrat"/>
              </a:rPr>
              <a:t>Grazie ad una lunga ed importante carriera incentrata sul turismo è diventata un’esperta della materia, è autore di numerose pubblicazioni su strategie di marketing e di sviluppo per le PMI del turismo.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87531" y="44069548"/>
            <a:ext cx="136968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dirty="0">
                <a:solidFill>
                  <a:srgbClr val="02204A"/>
                </a:solidFill>
                <a:latin typeface="Montserrat"/>
              </a:rPr>
              <a:t>Segretario generale di Unioncamere Puglia</a:t>
            </a:r>
            <a:endParaRPr sz="2500" dirty="0">
              <a:solidFill>
                <a:srgbClr val="02204A"/>
              </a:solidFill>
              <a:latin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567863" y="43416780"/>
            <a:ext cx="353794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2500" dirty="0">
                <a:solidFill>
                  <a:srgbClr val="0F97D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Luigi Triggiani</a:t>
            </a:r>
            <a:endParaRPr sz="2500" b="0" i="0" u="none" strike="noStrike" cap="none" dirty="0">
              <a:solidFill>
                <a:srgbClr val="0F97D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264100" y="46381513"/>
            <a:ext cx="155124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30000"/>
              </a:lnSpc>
              <a:buSzPts val="2500"/>
            </a:pPr>
            <a:r>
              <a:rPr lang="it" sz="2500" b="1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SPAZIO PER INFO UTILI.</a:t>
            </a:r>
            <a:r>
              <a:rPr lang="it" sz="2500" b="0" i="0" u="none" strike="noStrike" cap="none" dirty="0">
                <a:solidFill>
                  <a:srgbClr val="02204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b="0" i="0" u="none" strike="noStrike" cap="none" dirty="0">
              <a:solidFill>
                <a:srgbClr val="02204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2500" b="1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# </a:t>
            </a:r>
            <a:r>
              <a:rPr lang="it" sz="2500" b="1" i="0" u="sng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QUI</a:t>
            </a:r>
            <a:r>
              <a:rPr lang="it" sz="2500" b="1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" sz="2500" b="0" i="0" u="none" strike="noStrike" cap="none" dirty="0">
                <a:solidFill>
                  <a:srgbClr val="02204A"/>
                </a:solidFill>
                <a:latin typeface="Montserrat"/>
                <a:ea typeface="Montserrat"/>
                <a:cs typeface="Montserrat"/>
                <a:sym typeface="Montserrat"/>
              </a:rPr>
              <a:t>prendi visione della liberatoria e dell’autorizzazione relativa alla privacy</a:t>
            </a:r>
            <a:endParaRPr sz="2500" b="0" i="0" u="none" strike="noStrike" cap="none" dirty="0">
              <a:solidFill>
                <a:srgbClr val="0220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3200" y="55619291"/>
            <a:ext cx="13321600" cy="3731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 rot="-6767">
            <a:off x="9620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 rot="-6767">
            <a:off x="13144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 rot="-6767">
            <a:off x="16668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 rot="-6767">
            <a:off x="20193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 rot="-6767">
            <a:off x="23717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 rot="-6767">
            <a:off x="27241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 rot="-6767">
            <a:off x="30765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 rot="-6767">
            <a:off x="34290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 rot="-6767">
            <a:off x="37814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rot="-6767">
            <a:off x="41338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rot="-6767">
            <a:off x="44862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 rot="-6767">
            <a:off x="48387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 rot="-6767">
            <a:off x="51911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 rot="-6767">
            <a:off x="55435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-6767">
            <a:off x="58959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 rot="-6767">
            <a:off x="62484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 rot="-6767">
            <a:off x="66008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 rot="-6767">
            <a:off x="69532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-6767">
            <a:off x="73056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 rot="-6767">
            <a:off x="76581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-6767">
            <a:off x="80105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rot="-6767">
            <a:off x="83629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rot="-6767">
            <a:off x="87153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-6767">
            <a:off x="90678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-6767">
            <a:off x="94202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 rot="-6767">
            <a:off x="97726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-6767">
            <a:off x="101250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67">
            <a:off x="104775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-6767">
            <a:off x="108299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 rot="-6767">
            <a:off x="111823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-6767">
            <a:off x="115347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 rot="-6767">
            <a:off x="118872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-6767">
            <a:off x="122396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 rot="-6767">
            <a:off x="125920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 rot="-6767">
            <a:off x="129444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 rot="-6767">
            <a:off x="132969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 rot="-6767">
            <a:off x="136493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 rot="-6767">
            <a:off x="140017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-6767">
            <a:off x="143541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-6767">
            <a:off x="147066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-6767">
            <a:off x="150590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 rot="-6767">
            <a:off x="154114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 rot="-6767">
            <a:off x="157638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 rot="-6767">
            <a:off x="1611631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 rot="-6767">
            <a:off x="1646873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 rot="-6767">
            <a:off x="16821161" y="49780330"/>
            <a:ext cx="152400" cy="1524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 rot="-6767">
            <a:off x="17173586" y="49780330"/>
            <a:ext cx="152400" cy="1524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1114575" y="22167250"/>
            <a:ext cx="813300" cy="8133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6959925" y="7982150"/>
            <a:ext cx="8803800" cy="88038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6960075" y="10409144"/>
            <a:ext cx="88038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it-IT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Il settore turistico: </a:t>
            </a:r>
          </a:p>
          <a:p>
            <a:pPr algn="ctr">
              <a:lnSpc>
                <a:spcPct val="150000"/>
              </a:lnSpc>
              <a:buSzPts val="1100"/>
            </a:pPr>
            <a:r>
              <a:rPr lang="it-IT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come leggere e analizzare i nuovi </a:t>
            </a:r>
          </a:p>
          <a:p>
            <a:pPr algn="ctr">
              <a:lnSpc>
                <a:spcPct val="150000"/>
              </a:lnSpc>
              <a:buSzPts val="1100"/>
            </a:pPr>
            <a:r>
              <a:rPr lang="it-IT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mercati e i fattori di cambiamento per </a:t>
            </a:r>
          </a:p>
          <a:p>
            <a:pPr algn="ctr">
              <a:lnSpc>
                <a:spcPct val="150000"/>
              </a:lnSpc>
              <a:buSzPts val="1100"/>
            </a:pPr>
            <a:r>
              <a:rPr lang="it-IT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creare opportunità per le imprese</a:t>
            </a:r>
          </a:p>
        </p:txBody>
      </p:sp>
      <p:sp>
        <p:nvSpPr>
          <p:cNvPr id="129" name="Google Shape;129;p13"/>
          <p:cNvSpPr txBox="1"/>
          <p:nvPr/>
        </p:nvSpPr>
        <p:spPr>
          <a:xfrm>
            <a:off x="3457499" y="27830412"/>
            <a:ext cx="9134411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10:30</a:t>
            </a:r>
            <a:endParaRPr sz="35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800" b="1" dirty="0">
                <a:solidFill>
                  <a:srgbClr val="0F97D4"/>
                </a:solidFill>
                <a:latin typeface="Montserrat"/>
                <a:ea typeface="Montserrat SemiBold"/>
                <a:cs typeface="Montserrat SemiBold"/>
                <a:sym typeface="Montserrat"/>
              </a:rPr>
              <a:t>Flavia Maria Coccia – IS.NA.R.T. </a:t>
            </a:r>
            <a:endParaRPr lang="it-IT" sz="35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114575" y="27708975"/>
            <a:ext cx="813300" cy="813300"/>
          </a:xfrm>
          <a:prstGeom prst="ellipse">
            <a:avLst/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2838825" y="35881838"/>
            <a:ext cx="6266700" cy="4167300"/>
          </a:xfrm>
          <a:prstGeom prst="roundRect">
            <a:avLst>
              <a:gd name="adj" fmla="val 16667"/>
            </a:avLst>
          </a:prstGeom>
          <a:solidFill>
            <a:srgbClr val="02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3347310" y="36299102"/>
            <a:ext cx="5602593" cy="29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10:30</a:t>
            </a:r>
            <a:endParaRPr sz="35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it-IT" sz="2800" dirty="0">
                <a:solidFill>
                  <a:srgbClr val="0F97D4"/>
                </a:solidFill>
                <a:latin typeface="Montserrat Medium"/>
              </a:rPr>
              <a:t>UNO SGUARDO AL TURISMO: REPORT DI ANALISI TURISTICO-TERRITORIALE  </a:t>
            </a:r>
            <a:endParaRPr sz="2800" dirty="0">
              <a:solidFill>
                <a:srgbClr val="0F97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114575" y="35881838"/>
            <a:ext cx="813300" cy="813300"/>
          </a:xfrm>
          <a:prstGeom prst="ellipse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-125" y="41961688"/>
            <a:ext cx="5410500" cy="733500"/>
          </a:xfrm>
          <a:prstGeom prst="rect">
            <a:avLst/>
          </a:prstGeom>
          <a:solidFill>
            <a:srgbClr val="0F9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275572" y="42043725"/>
            <a:ext cx="39432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25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SALUTI ISTITUZIONALI </a:t>
            </a:r>
            <a:endParaRPr sz="2500" b="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314300" y="43566400"/>
            <a:ext cx="1914900" cy="1914900"/>
          </a:xfrm>
          <a:prstGeom prst="ellipse">
            <a:avLst/>
          </a:prstGeom>
          <a:noFill/>
          <a:ln w="19050" cap="flat" cmpd="sng">
            <a:solidFill>
              <a:srgbClr val="0220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xmlns="" id="{0E352E5A-88DF-4463-8BC5-D2772CE8E9D9}"/>
              </a:ext>
            </a:extLst>
          </p:cNvPr>
          <p:cNvSpPr/>
          <p:nvPr/>
        </p:nvSpPr>
        <p:spPr>
          <a:xfrm>
            <a:off x="961885" y="50901600"/>
            <a:ext cx="16540051" cy="1521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Google Shape;71;p13">
            <a:extLst>
              <a:ext uri="{FF2B5EF4-FFF2-40B4-BE49-F238E27FC236}">
                <a16:creationId xmlns:a16="http://schemas.microsoft.com/office/drawing/2014/main" xmlns="" id="{6747AEED-3338-4D33-ADDA-3514297B2DF4}"/>
              </a:ext>
            </a:extLst>
          </p:cNvPr>
          <p:cNvSpPr txBox="1"/>
          <p:nvPr/>
        </p:nvSpPr>
        <p:spPr>
          <a:xfrm>
            <a:off x="7662098" y="54291882"/>
            <a:ext cx="394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0" i="0" u="none" strike="noStrike" cap="none" dirty="0">
                <a:solidFill>
                  <a:srgbClr val="0F97D4"/>
                </a:solidFill>
                <a:latin typeface="Montserrat"/>
                <a:ea typeface="Montserrat"/>
                <a:cs typeface="Montserrat"/>
                <a:sym typeface="Montserrat"/>
              </a:rPr>
              <a:t>In collaborazione con</a:t>
            </a:r>
            <a:endParaRPr sz="2200" b="0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74;p13">
            <a:extLst>
              <a:ext uri="{FF2B5EF4-FFF2-40B4-BE49-F238E27FC236}">
                <a16:creationId xmlns:a16="http://schemas.microsoft.com/office/drawing/2014/main" xmlns="" id="{75A8E0CE-B4BB-479F-8EA9-3C0406A76C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8751" y="54015243"/>
            <a:ext cx="3726301" cy="120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Immagine 142">
            <a:extLst>
              <a:ext uri="{FF2B5EF4-FFF2-40B4-BE49-F238E27FC236}">
                <a16:creationId xmlns:a16="http://schemas.microsoft.com/office/drawing/2014/main" xmlns="" id="{F9EA92C5-7D62-4903-A17F-5E063F29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56" y="54049911"/>
            <a:ext cx="5565410" cy="1166775"/>
          </a:xfrm>
          <a:prstGeom prst="rect">
            <a:avLst/>
          </a:prstGeom>
        </p:spPr>
      </p:pic>
      <p:pic>
        <p:nvPicPr>
          <p:cNvPr id="144" name="Immagine 143">
            <a:extLst>
              <a:ext uri="{FF2B5EF4-FFF2-40B4-BE49-F238E27FC236}">
                <a16:creationId xmlns:a16="http://schemas.microsoft.com/office/drawing/2014/main" xmlns="" id="{B9136117-6E1F-4F50-B830-FEE606FB7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8343" y="26713380"/>
            <a:ext cx="2227800" cy="2027227"/>
          </a:xfrm>
          <a:prstGeom prst="rect">
            <a:avLst/>
          </a:prstGeom>
        </p:spPr>
      </p:pic>
      <p:pic>
        <p:nvPicPr>
          <p:cNvPr id="136" name="Immagine 135">
            <a:extLst>
              <a:ext uri="{FF2B5EF4-FFF2-40B4-BE49-F238E27FC236}">
                <a16:creationId xmlns:a16="http://schemas.microsoft.com/office/drawing/2014/main" xmlns="" id="{B5B8076B-DC55-4304-92D0-4153AA57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2549" y="50999636"/>
            <a:ext cx="2400300" cy="885825"/>
          </a:xfrm>
          <a:prstGeom prst="rect">
            <a:avLst/>
          </a:prstGeom>
        </p:spPr>
      </p:pic>
      <p:sp>
        <p:nvSpPr>
          <p:cNvPr id="137" name="CasellaDiTesto 136">
            <a:extLst>
              <a:ext uri="{FF2B5EF4-FFF2-40B4-BE49-F238E27FC236}">
                <a16:creationId xmlns:a16="http://schemas.microsoft.com/office/drawing/2014/main" xmlns="" id="{5451304D-9B02-44AB-99A6-9361B79B6ACE}"/>
              </a:ext>
            </a:extLst>
          </p:cNvPr>
          <p:cNvSpPr txBox="1"/>
          <p:nvPr/>
        </p:nvSpPr>
        <p:spPr>
          <a:xfrm>
            <a:off x="1433081" y="10828667"/>
            <a:ext cx="3977293" cy="305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it-IT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 per la registrazione: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it-IT" sz="2800" u="sng" dirty="0">
              <a:solidFill>
                <a:srgbClr val="0097A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it-IT" sz="28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R="0" algn="l" rtl="0"/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https://us02web.zoom.us/webinar/register/WN_olKlFtRfSuSWrCxTzv5W5A</a:t>
            </a:r>
          </a:p>
        </p:txBody>
      </p:sp>
      <p:pic>
        <p:nvPicPr>
          <p:cNvPr id="1026" name="Picture 2" descr="👇 Indice Abbassato Emoji">
            <a:extLst>
              <a:ext uri="{FF2B5EF4-FFF2-40B4-BE49-F238E27FC236}">
                <a16:creationId xmlns:a16="http://schemas.microsoft.com/office/drawing/2014/main" xmlns="" id="{C31CA3FE-74AF-4E8C-8504-3A610A35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470" y="11621371"/>
            <a:ext cx="805093" cy="8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0E70CC6-8A7D-46E6-8FDE-A348E1F04D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5939" y="51664487"/>
            <a:ext cx="2071622" cy="5235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76ACF0C-BAEF-4307-91C8-9879064A07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2426" y="51509493"/>
            <a:ext cx="2235573" cy="7721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7E93EC1-6067-4D6A-97B6-5F728D2C37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30062" y="51688811"/>
            <a:ext cx="2819400" cy="4650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3148616-E55D-4D33-9272-91462F9684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5350" y="51595479"/>
            <a:ext cx="2123471" cy="662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036BD3D-E9FE-444B-88B7-61D2CE4541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44598" y="51662161"/>
            <a:ext cx="3229113" cy="467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321</Words>
  <Application>Microsoft Office PowerPoint</Application>
  <PresentationFormat>Personalizzato</PresentationFormat>
  <Paragraphs>82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Arial</vt:lpstr>
      <vt:lpstr>Montserrat Light</vt:lpstr>
      <vt:lpstr>Montserrat</vt:lpstr>
      <vt:lpstr>Montserrat ExtraBold</vt:lpstr>
      <vt:lpstr>Arial Rounded MT Bold</vt:lpstr>
      <vt:lpstr>Calibri</vt:lpstr>
      <vt:lpstr>Montserrat Medium</vt:lpstr>
      <vt:lpstr>Montserrat SemiBold</vt:lpstr>
      <vt:lpstr>Simple Light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Gemini</dc:creator>
  <cp:lastModifiedBy>Rubino Micaela - Unioncamere Puglia</cp:lastModifiedBy>
  <cp:revision>16</cp:revision>
  <dcterms:modified xsi:type="dcterms:W3CDTF">2022-03-10T10:01:16Z</dcterms:modified>
</cp:coreProperties>
</file>