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494" r:id="rId2"/>
    <p:sldId id="560" r:id="rId3"/>
    <p:sldId id="495" r:id="rId4"/>
    <p:sldId id="569" r:id="rId5"/>
    <p:sldId id="505" r:id="rId6"/>
    <p:sldId id="561" r:id="rId7"/>
    <p:sldId id="502" r:id="rId8"/>
    <p:sldId id="562" r:id="rId9"/>
    <p:sldId id="571" r:id="rId10"/>
    <p:sldId id="563" r:id="rId11"/>
    <p:sldId id="564" r:id="rId12"/>
    <p:sldId id="570" r:id="rId13"/>
    <p:sldId id="567" r:id="rId14"/>
    <p:sldId id="500" r:id="rId15"/>
    <p:sldId id="499" r:id="rId16"/>
    <p:sldId id="524" r:id="rId17"/>
    <p:sldId id="572" r:id="rId18"/>
    <p:sldId id="575" r:id="rId19"/>
    <p:sldId id="556" r:id="rId20"/>
    <p:sldId id="574" r:id="rId21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zione predefinita" id="{EBE27250-9E91-466C-A4DB-13E0111C4AE9}">
          <p14:sldIdLst>
            <p14:sldId id="298"/>
            <p14:sldId id="515"/>
            <p14:sldId id="520"/>
            <p14:sldId id="536"/>
            <p14:sldId id="537"/>
            <p14:sldId id="527"/>
            <p14:sldId id="539"/>
            <p14:sldId id="533"/>
            <p14:sldId id="534"/>
            <p14:sldId id="535"/>
            <p14:sldId id="545"/>
            <p14:sldId id="540"/>
            <p14:sldId id="501"/>
            <p14:sldId id="557"/>
          </p14:sldIdLst>
        </p14:section>
        <p14:section name="Sezione senza titolo" id="{2E43965E-090C-44A0-BA8E-04FB9A712FFF}">
          <p14:sldIdLst>
            <p14:sldId id="526"/>
            <p14:sldId id="259"/>
            <p14:sldId id="260"/>
            <p14:sldId id="494"/>
            <p14:sldId id="495"/>
            <p14:sldId id="496"/>
            <p14:sldId id="497"/>
            <p14:sldId id="502"/>
            <p14:sldId id="500"/>
            <p14:sldId id="499"/>
            <p14:sldId id="524"/>
            <p14:sldId id="505"/>
            <p14:sldId id="492"/>
            <p14:sldId id="510"/>
            <p14:sldId id="266"/>
            <p14:sldId id="551"/>
            <p14:sldId id="553"/>
            <p14:sldId id="554"/>
            <p14:sldId id="555"/>
            <p14:sldId id="552"/>
            <p14:sldId id="509"/>
            <p14:sldId id="559"/>
            <p14:sldId id="558"/>
            <p14:sldId id="5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1162D"/>
    <a:srgbClr val="FFCCFF"/>
    <a:srgbClr val="AB322F"/>
    <a:srgbClr val="990000"/>
    <a:srgbClr val="9C0000"/>
    <a:srgbClr val="003300"/>
    <a:srgbClr val="A00000"/>
    <a:srgbClr val="21B01A"/>
    <a:srgbClr val="556270"/>
    <a:srgbClr val="B5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90" autoAdjust="0"/>
    <p:restoredTop sz="92299" autoAdjust="0"/>
  </p:normalViewPr>
  <p:slideViewPr>
    <p:cSldViewPr>
      <p:cViewPr varScale="1">
        <p:scale>
          <a:sx n="63" d="100"/>
          <a:sy n="63" d="100"/>
        </p:scale>
        <p:origin x="-96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erabr.it\AreaComune\AAGG%20e%20Gestione%20Risorse%20Umane\altermanza%20scuola%20lavoro\PREMIO\II%20edizione%20premio\datiNuovo%20Foglio%20di%20lavoro%20di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1.7018089607977325E-2"/>
          <c:y val="1.0566286285650821E-3"/>
          <c:w val="0.64019190362864298"/>
          <c:h val="0.92036658625231993"/>
        </c:manualLayout>
      </c:layout>
      <c:barChart>
        <c:barDir val="col"/>
        <c:grouping val="clustered"/>
        <c:ser>
          <c:idx val="0"/>
          <c:order val="0"/>
          <c:tx>
            <c:strRef>
              <c:f>Foglio1!$B$17</c:f>
              <c:strCache>
                <c:ptCount val="1"/>
                <c:pt idx="0">
                  <c:v>numero partecipanti </c:v>
                </c:pt>
              </c:strCache>
            </c:strRef>
          </c:tx>
          <c:dLbls>
            <c:showVal val="1"/>
          </c:dLbls>
          <c:cat>
            <c:strRef>
              <c:f>Foglio1!$C$16:$D$16</c:f>
              <c:strCache>
                <c:ptCount val="2"/>
                <c:pt idx="0">
                  <c:v>Sessione II semestre 2017</c:v>
                </c:pt>
                <c:pt idx="1">
                  <c:v>Sessione I semestre 2018</c:v>
                </c:pt>
              </c:strCache>
            </c:strRef>
          </c:cat>
          <c:val>
            <c:numRef>
              <c:f>Foglio1!$C$17:$D$17</c:f>
              <c:numCache>
                <c:formatCode>General</c:formatCode>
                <c:ptCount val="2"/>
                <c:pt idx="0">
                  <c:v>4</c:v>
                </c:pt>
                <c:pt idx="1">
                  <c:v>9</c:v>
                </c:pt>
              </c:numCache>
            </c:numRef>
          </c:val>
        </c:ser>
        <c:ser>
          <c:idx val="1"/>
          <c:order val="1"/>
          <c:tx>
            <c:strRef>
              <c:f>Foglio1!$B$18</c:f>
              <c:strCache>
                <c:ptCount val="1"/>
                <c:pt idx="0">
                  <c:v>premiati categoria liceo </c:v>
                </c:pt>
              </c:strCache>
            </c:strRef>
          </c:tx>
          <c:dLbls>
            <c:showVal val="1"/>
          </c:dLbls>
          <c:cat>
            <c:strRef>
              <c:f>Foglio1!$C$16:$D$16</c:f>
              <c:strCache>
                <c:ptCount val="2"/>
                <c:pt idx="0">
                  <c:v>Sessione II semestre 2017</c:v>
                </c:pt>
                <c:pt idx="1">
                  <c:v>Sessione I semestre 2018</c:v>
                </c:pt>
              </c:strCache>
            </c:strRef>
          </c:cat>
          <c:val>
            <c:numRef>
              <c:f>Foglio1!$C$18:$D$18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Foglio1!$B$19</c:f>
              <c:strCache>
                <c:ptCount val="1"/>
                <c:pt idx="0">
                  <c:v>premiati categorie istituti tecnici e professionali</c:v>
                </c:pt>
              </c:strCache>
            </c:strRef>
          </c:tx>
          <c:dLbls>
            <c:showVal val="1"/>
          </c:dLbls>
          <c:cat>
            <c:strRef>
              <c:f>Foglio1!$C$16:$D$16</c:f>
              <c:strCache>
                <c:ptCount val="2"/>
                <c:pt idx="0">
                  <c:v>Sessione II semestre 2017</c:v>
                </c:pt>
                <c:pt idx="1">
                  <c:v>Sessione I semestre 2018</c:v>
                </c:pt>
              </c:strCache>
            </c:strRef>
          </c:cat>
          <c:val>
            <c:numRef>
              <c:f>Foglio1!$C$19:$D$19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Foglio1!$B$20</c:f>
              <c:strCache>
                <c:ptCount val="1"/>
                <c:pt idx="0">
                  <c:v>menzioni speciali</c:v>
                </c:pt>
              </c:strCache>
            </c:strRef>
          </c:tx>
          <c:dLbls>
            <c:showVal val="1"/>
          </c:dLbls>
          <c:cat>
            <c:strRef>
              <c:f>Foglio1!$C$16:$D$16</c:f>
              <c:strCache>
                <c:ptCount val="2"/>
                <c:pt idx="0">
                  <c:v>Sessione II semestre 2017</c:v>
                </c:pt>
                <c:pt idx="1">
                  <c:v>Sessione I semestre 2018</c:v>
                </c:pt>
              </c:strCache>
            </c:strRef>
          </c:cat>
          <c:val>
            <c:numRef>
              <c:f>Foglio1!$C$20:$D$20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axId val="62033280"/>
        <c:axId val="62051456"/>
      </c:barChart>
      <c:catAx>
        <c:axId val="620332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62051456"/>
        <c:crosses val="autoZero"/>
        <c:auto val="1"/>
        <c:lblAlgn val="ctr"/>
        <c:lblOffset val="100"/>
      </c:catAx>
      <c:valAx>
        <c:axId val="62051456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tickLblPos val="none"/>
        <c:crossAx val="62033280"/>
        <c:crosses val="autoZero"/>
        <c:crossBetween val="between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66494548851297353"/>
          <c:y val="0.3282520196168684"/>
          <c:w val="0.33505451148702836"/>
          <c:h val="0.37121113527068461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78465-D49B-4AB5-AEDA-D64C48A31274}" type="datetimeFigureOut">
              <a:rPr lang="it-IT" smtClean="0"/>
              <a:pPr/>
              <a:t>14/02/2019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FBF70-AC37-4FD6-BF69-99DC5748E7E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55922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FA4E2-B307-4B29-AFAD-E42927BDDE49}" type="datetimeFigureOut">
              <a:rPr lang="it-IT" smtClean="0"/>
              <a:pPr/>
              <a:t>14/02/2019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9EAD2-79B0-4A99-B080-55BAF90771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9089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21977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9EAD2-79B0-4A99-B080-55BAF907716F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0281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4BAD-8D62-4633-A7BD-D06CF78D72A2}" type="datetimeFigureOut">
              <a:rPr lang="it-IT" smtClean="0"/>
              <a:pPr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4BAD-8D62-4633-A7BD-D06CF78D72A2}" type="datetimeFigureOut">
              <a:rPr lang="it-IT" smtClean="0"/>
              <a:pPr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44BAD-8D62-4633-A7BD-D06CF78D72A2}" type="datetimeFigureOut">
              <a:rPr lang="it-IT" smtClean="0"/>
              <a:pPr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25"/>
          <p:cNvCxnSpPr/>
          <p:nvPr userDrawn="1"/>
        </p:nvCxnSpPr>
        <p:spPr>
          <a:xfrm>
            <a:off x="497858" y="6165304"/>
            <a:ext cx="829042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riedialternanza.it/download/14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sistenza@storiedialternanza.i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orialternanza" TargetMode="External"/><Relationship Id="rId2" Type="http://schemas.openxmlformats.org/officeDocument/2006/relationships/hyperlink" Target="https://www.facebook.com/StorieAlternanza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channel/UC53D-qyQUoVFgO-RZsYSRD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lternanza.scuola.lavoro@br.camcom.it" TargetMode="External"/><Relationship Id="rId2" Type="http://schemas.openxmlformats.org/officeDocument/2006/relationships/hyperlink" Target="http://www.br.camcom.it/alternanza_scuola_lavor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riedialternanza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 rot="19416904">
            <a:off x="440772" y="1575916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BBBRRR</a:t>
            </a:r>
            <a:endParaRPr lang="it-IT" dirty="0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</a:t>
            </a:fld>
            <a:endParaRPr lang="it-IT" dirty="0"/>
          </a:p>
        </p:txBody>
      </p:sp>
      <p:pic>
        <p:nvPicPr>
          <p:cNvPr id="10" name="Picture 4" descr="O:\5 - Loghi UC\scala di grigio\unioncamere-marchio-scala di grigi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09320"/>
            <a:ext cx="1972038" cy="4134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e 10"/>
          <p:cNvSpPr/>
          <p:nvPr/>
        </p:nvSpPr>
        <p:spPr>
          <a:xfrm>
            <a:off x="971600" y="1772816"/>
            <a:ext cx="6804756" cy="3816424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e 4"/>
          <p:cNvSpPr/>
          <p:nvPr/>
        </p:nvSpPr>
        <p:spPr>
          <a:xfrm>
            <a:off x="2195736" y="2636912"/>
            <a:ext cx="4868628" cy="21693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3600" b="1" dirty="0" smtClean="0">
                <a:solidFill>
                  <a:schemeClr val="bg1"/>
                </a:solidFill>
              </a:rPr>
              <a:t>II edizione premio</a:t>
            </a:r>
            <a:endParaRPr lang="it-IT" sz="3600" b="1" dirty="0">
              <a:solidFill>
                <a:schemeClr val="bg1"/>
              </a:solidFill>
            </a:endParaRPr>
          </a:p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3600" b="1" kern="1200" dirty="0">
                <a:solidFill>
                  <a:schemeClr val="bg1"/>
                </a:solidFill>
              </a:rPr>
              <a:t>«Storie di alternanza</a:t>
            </a:r>
            <a:r>
              <a:rPr lang="it-IT" sz="3600" b="1" kern="1200" dirty="0" smtClean="0">
                <a:solidFill>
                  <a:schemeClr val="bg1"/>
                </a:solidFill>
              </a:rPr>
              <a:t>»</a:t>
            </a:r>
          </a:p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3600" b="1" dirty="0" smtClean="0">
                <a:solidFill>
                  <a:schemeClr val="bg1"/>
                </a:solidFill>
              </a:rPr>
              <a:t>Valentina </a:t>
            </a:r>
            <a:r>
              <a:rPr lang="it-IT" sz="3600" b="1" dirty="0" err="1" smtClean="0">
                <a:solidFill>
                  <a:schemeClr val="bg1"/>
                </a:solidFill>
              </a:rPr>
              <a:t>Luchena</a:t>
            </a:r>
            <a:r>
              <a:rPr lang="it-IT" sz="3600" b="1" dirty="0" smtClean="0">
                <a:solidFill>
                  <a:schemeClr val="bg1"/>
                </a:solidFill>
              </a:rPr>
              <a:t> </a:t>
            </a:r>
            <a:endParaRPr lang="it-IT" sz="4400" b="1" kern="1200" dirty="0"/>
          </a:p>
        </p:txBody>
      </p:sp>
      <p:pic>
        <p:nvPicPr>
          <p:cNvPr id="7" name="Picture 2" descr="http://www.unioncamere.gov.it/uploaded/Generale/Attivita/Formazione%20Lavoro/Premio%20alternanza/Storie_alternanza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72" y="1232599"/>
            <a:ext cx="1389399" cy="9722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2"/>
          <p:cNvSpPr txBox="1">
            <a:spLocks/>
          </p:cNvSpPr>
          <p:nvPr/>
        </p:nvSpPr>
        <p:spPr>
          <a:xfrm>
            <a:off x="5508104" y="44624"/>
            <a:ext cx="37444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DI ALTERNANZA”</a:t>
            </a:r>
          </a:p>
        </p:txBody>
      </p:sp>
      <p:pic>
        <p:nvPicPr>
          <p:cNvPr id="9" name="Immagin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6093296"/>
            <a:ext cx="1952625" cy="533400"/>
          </a:xfrm>
          <a:prstGeom prst="rect">
            <a:avLst/>
          </a:prstGeom>
          <a:noFill/>
        </p:spPr>
      </p:pic>
      <p:sp>
        <p:nvSpPr>
          <p:cNvPr id="13" name="Rettangolo 12"/>
          <p:cNvSpPr/>
          <p:nvPr/>
        </p:nvSpPr>
        <p:spPr>
          <a:xfrm>
            <a:off x="2555776" y="1124744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Brindisi 2 ottobre 2018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21299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10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395536" y="1340768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7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COME </a:t>
            </a:r>
            <a:r>
              <a:rPr lang="it-IT" sz="27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INSERIRE I PROGETTI NELL’ AREA RISERVATA ?</a:t>
            </a:r>
          </a:p>
          <a:p>
            <a:pPr algn="ctr"/>
            <a:r>
              <a:rPr lang="it-IT" sz="27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ALCUNE INDICAZION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27985" y="116632"/>
            <a:ext cx="4716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395536" y="2420888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endParaRPr lang="it-IT" dirty="0" smtClean="0"/>
          </a:p>
          <a:p>
            <a:pPr algn="just"/>
            <a:r>
              <a:rPr lang="it-IT" sz="1500" dirty="0" smtClean="0"/>
              <a:t>La maschera per inserire un progetto( </a:t>
            </a:r>
            <a:r>
              <a:rPr lang="it-IT" sz="1500" b="1" dirty="0" smtClean="0"/>
              <a:t>Tasto Presenta un progetto nella home-page</a:t>
            </a:r>
            <a:r>
              <a:rPr lang="it-IT" sz="1500" dirty="0" smtClean="0"/>
              <a:t>)  è composta da 7 schede: </a:t>
            </a:r>
          </a:p>
          <a:p>
            <a:pPr algn="just"/>
            <a:endParaRPr lang="it-IT" sz="1500" dirty="0" smtClean="0"/>
          </a:p>
          <a:p>
            <a:pPr algn="just"/>
            <a:r>
              <a:rPr lang="it-IT" sz="1500" dirty="0" smtClean="0"/>
              <a:t>1.Dati generali </a:t>
            </a:r>
          </a:p>
          <a:p>
            <a:pPr algn="just"/>
            <a:r>
              <a:rPr lang="it-IT" sz="1500" dirty="0" smtClean="0"/>
              <a:t>2.Tutor interno </a:t>
            </a:r>
          </a:p>
          <a:p>
            <a:pPr algn="just"/>
            <a:r>
              <a:rPr lang="it-IT" sz="1500" dirty="0" smtClean="0"/>
              <a:t>3.Tutor esterno </a:t>
            </a:r>
          </a:p>
          <a:p>
            <a:pPr algn="just"/>
            <a:r>
              <a:rPr lang="it-IT" sz="1500" dirty="0" smtClean="0"/>
              <a:t>4.Studenti </a:t>
            </a:r>
          </a:p>
          <a:p>
            <a:pPr algn="just"/>
            <a:r>
              <a:rPr lang="it-IT" sz="1500" dirty="0" smtClean="0"/>
              <a:t>5.Altra persona ripresa nel video </a:t>
            </a:r>
          </a:p>
          <a:p>
            <a:pPr algn="just"/>
            <a:r>
              <a:rPr lang="it-IT" sz="1500" dirty="0" smtClean="0"/>
              <a:t>6.Scheda di sintesi </a:t>
            </a:r>
          </a:p>
          <a:p>
            <a:pPr algn="just"/>
            <a:r>
              <a:rPr lang="it-IT" sz="1500" dirty="0" smtClean="0"/>
              <a:t>7.Tutor Aziendale di Eccellenza (eventuale)</a:t>
            </a:r>
          </a:p>
          <a:p>
            <a:pPr algn="just"/>
            <a:endParaRPr lang="it-IT" sz="1500" dirty="0" smtClean="0"/>
          </a:p>
          <a:p>
            <a:pPr algn="just"/>
            <a:r>
              <a:rPr lang="it-IT" sz="1500" b="1" dirty="0" smtClean="0"/>
              <a:t>Non è necessario inserire tutti i dati in una sola volta.</a:t>
            </a:r>
            <a:r>
              <a:rPr lang="it-IT" sz="1500" dirty="0" smtClean="0"/>
              <a:t> Si può compilare la scheda a più riprese e salvarla con il tasto </a:t>
            </a:r>
            <a:r>
              <a:rPr lang="it-IT" sz="1500" b="1" dirty="0" smtClean="0"/>
              <a:t>Salva in bozza a fondo pagina </a:t>
            </a:r>
          </a:p>
          <a:p>
            <a:pPr algn="just"/>
            <a:endParaRPr lang="it-IT" sz="1500" dirty="0" smtClean="0"/>
          </a:p>
          <a:p>
            <a:pPr algn="just"/>
            <a:r>
              <a:rPr lang="it-IT" sz="1500" dirty="0" smtClean="0"/>
              <a:t>Una volta salvato in bozza, riaprendo il progetto, comparirà  </a:t>
            </a:r>
            <a:r>
              <a:rPr lang="it-IT" sz="1500" b="1" dirty="0" smtClean="0"/>
              <a:t>un’ottava scheda “Invia “con cui si potrà salvare definitivamente il progetto e spedirlo alla commissione. </a:t>
            </a:r>
          </a:p>
          <a:p>
            <a:endParaRPr lang="it-IT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11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503548" y="1268071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COSA CONTENGONO LE SCHEDE?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27984" y="116632"/>
            <a:ext cx="52988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395536" y="2420888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endParaRPr lang="it-IT" dirty="0" smtClean="0"/>
          </a:p>
          <a:p>
            <a:endParaRPr lang="it-IT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pPr algn="just"/>
            <a:r>
              <a:rPr lang="it-IT" sz="1600" b="1" dirty="0" smtClean="0"/>
              <a:t>Le scheda dalla 2 alla 5 </a:t>
            </a:r>
            <a:r>
              <a:rPr lang="it-IT" sz="1600" dirty="0" smtClean="0"/>
              <a:t>servono per inserire i dati e le liberatorie delle persone presenti nel video 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/>
              <a:t>Nella sesta scheda </a:t>
            </a:r>
            <a:r>
              <a:rPr lang="it-IT" sz="1600" dirty="0" smtClean="0"/>
              <a:t>- </a:t>
            </a:r>
            <a:r>
              <a:rPr lang="it-IT" sz="1600" dirty="0" err="1" smtClean="0"/>
              <a:t>Scheda</a:t>
            </a:r>
            <a:r>
              <a:rPr lang="it-IT" sz="1600" dirty="0" smtClean="0"/>
              <a:t> di sintesi – devono essere compilati i campi del modulo rispondendo alle informazioni richieste. </a:t>
            </a:r>
            <a:r>
              <a:rPr lang="it-IT" sz="1600" b="1" dirty="0" smtClean="0"/>
              <a:t>Tutti i campi sono obbligatori</a:t>
            </a:r>
          </a:p>
          <a:p>
            <a:pPr algn="just"/>
            <a:endParaRPr lang="it-IT" sz="1600" b="1" dirty="0" smtClean="0"/>
          </a:p>
          <a:p>
            <a:pPr algn="just"/>
            <a:r>
              <a:rPr lang="it-IT" sz="1600" b="1" dirty="0" smtClean="0"/>
              <a:t>La settima scheda</a:t>
            </a:r>
            <a:r>
              <a:rPr lang="it-IT" sz="1600" dirty="0" smtClean="0"/>
              <a:t>, non obbligatoria, può essere compilata per segnalare un Tutor aziendale particolarmente bravo e motivante, che, con la sua presenza abbia saputo coinvolgere i ragazzi e fornire loro un modello.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dirty="0" smtClean="0"/>
              <a:t>Nell’ipotesi in cui si decida di candidare un tutor aziendale, bisogna aggiungere un video aggiuntivo per descrivere l’operato del tutor.  Il video della durata  massima di 3 minuti, deve raccontare  in che modo il tutor aziendale ha messo a disposizione degli studenti in alternanza il proprio tempo e le proprie competenze. Il protagonista del video sarà il tutor aziendale, con una presentazione da parte di studenti e tutor scolastico.</a:t>
            </a:r>
            <a:endParaRPr lang="it-IT" sz="1600" b="1" dirty="0" smtClean="0"/>
          </a:p>
          <a:p>
            <a:endParaRPr lang="it-IT" sz="1600" b="1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12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395536" y="1268760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COME INSERIRE  IL VIDEO?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563889" y="116632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899592" y="2348880"/>
            <a:ext cx="741682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fontAlgn="b"/>
            <a:r>
              <a:rPr lang="it-IT" dirty="0" smtClean="0"/>
              <a:t>Nella prima scheda “Dati generali”  esiste il campo “Link al video”.</a:t>
            </a:r>
          </a:p>
          <a:p>
            <a:pPr fontAlgn="b"/>
            <a:endParaRPr lang="it-IT" dirty="0" smtClean="0"/>
          </a:p>
          <a:p>
            <a:pPr fontAlgn="b"/>
            <a:r>
              <a:rPr lang="it-IT" dirty="0" smtClean="0"/>
              <a:t> Si possono inserire video pubblicati su </a:t>
            </a:r>
            <a:r>
              <a:rPr lang="it-IT" dirty="0" err="1" smtClean="0"/>
              <a:t>Youtube</a:t>
            </a:r>
            <a:r>
              <a:rPr lang="it-IT" dirty="0" smtClean="0"/>
              <a:t>, </a:t>
            </a:r>
            <a:r>
              <a:rPr lang="it-IT" dirty="0" err="1" smtClean="0"/>
              <a:t>Vimeo</a:t>
            </a:r>
            <a:r>
              <a:rPr lang="it-IT" dirty="0" smtClean="0"/>
              <a:t> o altro server. </a:t>
            </a:r>
          </a:p>
          <a:p>
            <a:pPr fontAlgn="b"/>
            <a:endParaRPr lang="it-IT" dirty="0" smtClean="0"/>
          </a:p>
          <a:p>
            <a:pPr fontAlgn="b"/>
            <a:r>
              <a:rPr lang="it-IT" dirty="0" smtClean="0"/>
              <a:t>Non si possono mandare video tramite </a:t>
            </a:r>
            <a:r>
              <a:rPr lang="it-IT" dirty="0" err="1" smtClean="0"/>
              <a:t>WeTransfer</a:t>
            </a:r>
            <a:r>
              <a:rPr lang="it-IT" smtClean="0"/>
              <a:t>.</a:t>
            </a:r>
            <a:endParaRPr lang="it-IT" dirty="0" smtClean="0"/>
          </a:p>
          <a:p>
            <a:pPr fontAlgn="b"/>
            <a:endParaRPr lang="it-IT" dirty="0" smtClean="0"/>
          </a:p>
          <a:p>
            <a:pPr fontAlgn="b"/>
            <a:r>
              <a:rPr lang="it-IT" dirty="0" smtClean="0"/>
              <a:t>E’ importante che il video sia pubblico altrimenti il sistema non riesce a visualizzarlo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13</a:t>
            </a:fld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427984" y="116632"/>
            <a:ext cx="52379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I 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467544" y="1484784"/>
            <a:ext cx="8496944" cy="511165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Sulla piattaforma  nella sezione registrazione è possibile scaricare un apposita guida su come candidare i progetti:</a:t>
            </a:r>
          </a:p>
          <a:p>
            <a:endParaRPr lang="it-IT" dirty="0" smtClean="0"/>
          </a:p>
          <a:p>
            <a:r>
              <a:rPr lang="it-IT" dirty="0" smtClean="0">
                <a:hlinkClick r:id="rId3"/>
              </a:rPr>
              <a:t>https://www.storiedialternanza.it//download/14.html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E’ attivo un </a:t>
            </a:r>
            <a:r>
              <a:rPr lang="it-IT" b="1" dirty="0" err="1" smtClean="0"/>
              <a:t>helpdesk</a:t>
            </a:r>
            <a:r>
              <a:rPr lang="it-IT" b="1" dirty="0" smtClean="0"/>
              <a:t> per la risoluzione di tutte le possibili problematiche  tecniche al seguente </a:t>
            </a:r>
            <a:r>
              <a:rPr lang="it-IT" dirty="0" smtClean="0"/>
              <a:t>indirizzo e-mail: </a:t>
            </a:r>
            <a:r>
              <a:rPr lang="it-IT" dirty="0" smtClean="0">
                <a:hlinkClick r:id="rId4"/>
              </a:rPr>
              <a:t>assistenza@storiedialternanza.it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95536" y="1124744"/>
            <a:ext cx="8280920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ALCUNI CONSIGLI … DI STILE</a:t>
            </a:r>
            <a:b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it-IT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ttangolo con angoli arrotondati 27"/>
          <p:cNvSpPr/>
          <p:nvPr/>
        </p:nvSpPr>
        <p:spPr>
          <a:xfrm>
            <a:off x="280996" y="2975686"/>
            <a:ext cx="6696744" cy="229417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Usare tutta</a:t>
            </a:r>
            <a:r>
              <a:rPr lang="it-IT" b="1" dirty="0">
                <a:solidFill>
                  <a:srgbClr val="9F3735"/>
                </a:solidFill>
              </a:rPr>
              <a:t> l’immaginazione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possibile.</a:t>
            </a: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it-IT" b="1" dirty="0">
                <a:solidFill>
                  <a:srgbClr val="9F3735"/>
                </a:solidFill>
              </a:rPr>
              <a:t>BUON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video:</a:t>
            </a:r>
          </a:p>
          <a:p>
            <a:pPr marL="285750" indent="-285750">
              <a:buFont typeface="Arial"/>
              <a:buChar char="•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CONTIENE brevi </a:t>
            </a:r>
            <a:r>
              <a:rPr lang="it-IT" b="1" dirty="0">
                <a:solidFill>
                  <a:srgbClr val="9F3735"/>
                </a:solidFill>
              </a:rPr>
              <a:t>interviste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alle imprese, agli insegnanti e agli studenti;</a:t>
            </a:r>
          </a:p>
          <a:p>
            <a:pPr marL="285750" indent="-285750">
              <a:buFont typeface="Arial"/>
              <a:buChar char="•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MOSTRA i </a:t>
            </a:r>
            <a:r>
              <a:rPr lang="it-IT" b="1" dirty="0">
                <a:solidFill>
                  <a:srgbClr val="9F3735"/>
                </a:solidFill>
              </a:rPr>
              <a:t>luoghi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dove si è svolta l’alternanza;</a:t>
            </a:r>
          </a:p>
          <a:p>
            <a:pPr marL="285750" indent="-285750">
              <a:buFont typeface="Arial"/>
              <a:buChar char="•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SPIEGA con semplicità il </a:t>
            </a:r>
            <a:r>
              <a:rPr lang="it-IT" b="1" dirty="0">
                <a:solidFill>
                  <a:srgbClr val="9F3735"/>
                </a:solidFill>
              </a:rPr>
              <a:t>percorso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dai primi giorni alla sua conclusione.</a:t>
            </a:r>
            <a:b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435645" y="1844824"/>
            <a:ext cx="8496944" cy="100811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 scopo del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VIDEO </a:t>
            </a:r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 essere quello di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valorizzare</a:t>
            </a:r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l’esperienza e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spiegare</a:t>
            </a:r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come si è svolta.</a:t>
            </a:r>
          </a:p>
        </p:txBody>
      </p:sp>
      <p:sp>
        <p:nvSpPr>
          <p:cNvPr id="15" name="Rettangolo con angoli arrotondati 27"/>
          <p:cNvSpPr/>
          <p:nvPr/>
        </p:nvSpPr>
        <p:spPr>
          <a:xfrm>
            <a:off x="107504" y="5373216"/>
            <a:ext cx="6696744" cy="1215083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Il </a:t>
            </a:r>
            <a:r>
              <a:rPr lang="it-IT" b="1" dirty="0">
                <a:solidFill>
                  <a:srgbClr val="9F3735"/>
                </a:solidFill>
              </a:rPr>
              <a:t>LINGUAGGIO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 usare può essere quello dell’inchiesta giornalistica, del documentario, del back stage e persino della fiction e dell’animazione.</a:t>
            </a: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6" name="Immagine 15" descr="cameraman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114018" y="3744416"/>
            <a:ext cx="2029978" cy="2420888"/>
          </a:xfrm>
          <a:prstGeom prst="rect">
            <a:avLst/>
          </a:prstGeom>
        </p:spPr>
      </p:pic>
      <p:sp>
        <p:nvSpPr>
          <p:cNvPr id="8" name="Titolo 2"/>
          <p:cNvSpPr txBox="1">
            <a:spLocks/>
          </p:cNvSpPr>
          <p:nvPr/>
        </p:nvSpPr>
        <p:spPr>
          <a:xfrm>
            <a:off x="3923928" y="44624"/>
            <a:ext cx="518457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D’ALTERNANZA” – Sessione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</p:spTree>
    <p:extLst>
      <p:ext uri="{BB962C8B-B14F-4D97-AF65-F5344CB8AC3E}">
        <p14:creationId xmlns="" xmlns:p14="http://schemas.microsoft.com/office/powerpoint/2010/main" val="1743932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95536" y="1268760"/>
            <a:ext cx="8280920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7 DOMANDE DA TENERE A MENTE</a:t>
            </a:r>
            <a:b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ttangolo con angoli arrotondati 27"/>
          <p:cNvSpPr/>
          <p:nvPr/>
        </p:nvSpPr>
        <p:spPr>
          <a:xfrm>
            <a:off x="3203848" y="2071527"/>
            <a:ext cx="5688632" cy="108012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it-IT" sz="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Nel 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VIDEO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bisognerebbe rispondere a queste domande:</a:t>
            </a: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ttangolo con angoli arrotondati 27"/>
          <p:cNvSpPr/>
          <p:nvPr/>
        </p:nvSpPr>
        <p:spPr>
          <a:xfrm>
            <a:off x="1547664" y="3363380"/>
            <a:ext cx="7344816" cy="2733386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</a:t>
            </a:r>
            <a:r>
              <a:rPr lang="it-IT" b="1" dirty="0">
                <a:solidFill>
                  <a:srgbClr val="953735"/>
                </a:solidFill>
              </a:rPr>
              <a:t>COSA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 occupava il progetto di Alternanza scuola-lavoro?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Quale </a:t>
            </a:r>
            <a:r>
              <a:rPr lang="it-IT" b="1" dirty="0">
                <a:solidFill>
                  <a:srgbClr val="953735"/>
                </a:solidFill>
              </a:rPr>
              <a:t>SCUOLA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percorso di studi ha coinvolto?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quale </a:t>
            </a:r>
            <a:r>
              <a:rPr lang="it-IT" b="1" dirty="0">
                <a:solidFill>
                  <a:srgbClr val="953735"/>
                </a:solidFill>
              </a:rPr>
              <a:t>TIPO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di impresa/ente si è svolto?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 quanto </a:t>
            </a:r>
            <a:r>
              <a:rPr lang="it-IT" b="1" dirty="0">
                <a:solidFill>
                  <a:srgbClr val="953735"/>
                </a:solidFill>
              </a:rPr>
              <a:t>TEMPO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Quanti </a:t>
            </a:r>
            <a:r>
              <a:rPr lang="it-IT" b="1" dirty="0">
                <a:solidFill>
                  <a:srgbClr val="953735"/>
                </a:solidFill>
              </a:rPr>
              <a:t>STUDENTI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ha coinvolto?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 </a:t>
            </a:r>
            <a:r>
              <a:rPr lang="it-IT" b="1" dirty="0">
                <a:solidFill>
                  <a:srgbClr val="953735"/>
                </a:solidFill>
              </a:rPr>
              <a:t>COMPETENZE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e/o conoscenze professionali sono state apprese?</a:t>
            </a:r>
          </a:p>
          <a:p>
            <a:pPr marL="546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Questa esperienza a cosa mi potrà servire in </a:t>
            </a:r>
            <a:r>
              <a:rPr lang="it-IT" b="1" dirty="0">
                <a:solidFill>
                  <a:srgbClr val="953735"/>
                </a:solidFill>
              </a:rPr>
              <a:t>FUTURO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pic>
        <p:nvPicPr>
          <p:cNvPr id="3" name="Immagine 2" descr="omino domand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77072"/>
            <a:ext cx="1998224" cy="2089668"/>
          </a:xfrm>
          <a:prstGeom prst="rect">
            <a:avLst/>
          </a:prstGeom>
        </p:spPr>
      </p:pic>
      <p:sp>
        <p:nvSpPr>
          <p:cNvPr id="7" name="Titolo 2"/>
          <p:cNvSpPr txBox="1">
            <a:spLocks/>
          </p:cNvSpPr>
          <p:nvPr/>
        </p:nvSpPr>
        <p:spPr>
          <a:xfrm>
            <a:off x="3923928" y="44624"/>
            <a:ext cx="518457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D’ALTERNANZA” – Sessione I semestre 2018</a:t>
            </a:r>
          </a:p>
        </p:txBody>
      </p:sp>
    </p:spTree>
    <p:extLst>
      <p:ext uri="{BB962C8B-B14F-4D97-AF65-F5344CB8AC3E}">
        <p14:creationId xmlns="" xmlns:p14="http://schemas.microsoft.com/office/powerpoint/2010/main" val="35093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95536" y="404664"/>
            <a:ext cx="8280920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 TECNICI</a:t>
            </a:r>
            <a:b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 partecipanti al Premio “Storie di alternanza”</a:t>
            </a:r>
          </a:p>
        </p:txBody>
      </p:sp>
      <p:sp>
        <p:nvSpPr>
          <p:cNvPr id="4" name="Rettangolo con angoli arrotondati 27"/>
          <p:cNvSpPr/>
          <p:nvPr/>
        </p:nvSpPr>
        <p:spPr>
          <a:xfrm>
            <a:off x="323528" y="1988840"/>
            <a:ext cx="8496944" cy="10081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partecipare al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Premio “Storie di alternanza”</a:t>
            </a:r>
            <a:b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necessario realizzare un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</a:p>
        </p:txBody>
      </p:sp>
      <p:sp>
        <p:nvSpPr>
          <p:cNvPr id="7" name="Rettangolo con angoli arrotondati 27"/>
          <p:cNvSpPr/>
          <p:nvPr/>
        </p:nvSpPr>
        <p:spPr>
          <a:xfrm>
            <a:off x="323528" y="3429000"/>
            <a:ext cx="2376264" cy="792088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DURATA: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3-8 MINUTI</a:t>
            </a:r>
          </a:p>
        </p:txBody>
      </p:sp>
      <p:sp>
        <p:nvSpPr>
          <p:cNvPr id="8" name="Rettangolo con angoli arrotondati 27"/>
          <p:cNvSpPr/>
          <p:nvPr/>
        </p:nvSpPr>
        <p:spPr>
          <a:xfrm>
            <a:off x="2627784" y="4293096"/>
            <a:ext cx="6264696" cy="129614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video dovrà avere estensione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MP4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formato 16:9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 superiore a 720 pixel, ovvero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HDTV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it-IT" b="1" dirty="0">
                <a:solidFill>
                  <a:srgbClr val="9F3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1280 x 720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5" name="Immagine 4" descr="mp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80441">
            <a:off x="8020666" y="3492064"/>
            <a:ext cx="1052736" cy="1052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magine 5" descr="AVI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8806">
            <a:off x="2231073" y="3743984"/>
            <a:ext cx="743150" cy="83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magine 10" descr="Social-Media-Icon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877272"/>
            <a:ext cx="2627784" cy="581242"/>
          </a:xfrm>
          <a:prstGeom prst="rect">
            <a:avLst/>
          </a:prstGeom>
        </p:spPr>
      </p:pic>
      <p:pic>
        <p:nvPicPr>
          <p:cNvPr id="12" name="Immagin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21" y="202645"/>
            <a:ext cx="1584251" cy="4040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02191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17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503548" y="1268071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CRITERI </a:t>
            </a:r>
            <a:r>
              <a:rPr lang="it-IT" sz="28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VALUTAZIONE VIDEO (ART</a:t>
            </a:r>
            <a:r>
              <a:rPr lang="it-IT" sz="28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.4 REGOLAMENTO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27984" y="116632"/>
            <a:ext cx="52379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I 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467544" y="2420888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342900" indent="-342900"/>
            <a:endParaRPr lang="it-IT" dirty="0" smtClean="0"/>
          </a:p>
          <a:p>
            <a:pPr marL="342900" indent="-342900">
              <a:buFontTx/>
              <a:buChar char="-"/>
            </a:pPr>
            <a:r>
              <a:rPr lang="it-IT" dirty="0" smtClean="0"/>
              <a:t>CREATIVITA’ E ORIGINALITA’ VIDEO</a:t>
            </a:r>
          </a:p>
          <a:p>
            <a:pPr marL="342900" indent="-342900">
              <a:buFontTx/>
              <a:buChar char="-"/>
            </a:pPr>
            <a:r>
              <a:rPr lang="it-IT" dirty="0" smtClean="0"/>
              <a:t>QUALITA’ GENERALE DEL PROGETTO, DEI MATERIALI FORNITI E DEL RACCONTO</a:t>
            </a:r>
          </a:p>
          <a:p>
            <a:pPr marL="342900" indent="-342900">
              <a:buFontTx/>
              <a:buChar char="-"/>
            </a:pPr>
            <a:r>
              <a:rPr lang="it-IT" dirty="0" smtClean="0"/>
              <a:t>REPLICABILITA’ DEL PROGETTO </a:t>
            </a:r>
          </a:p>
          <a:p>
            <a:pPr marL="342900" indent="-342900">
              <a:buFontTx/>
              <a:buChar char="-"/>
            </a:pPr>
            <a:r>
              <a:rPr lang="it-IT" dirty="0" smtClean="0"/>
              <a:t>DESCRIZIONE DELLE COMPETENZE ACQUISITE</a:t>
            </a:r>
          </a:p>
          <a:p>
            <a:pPr marL="342900" indent="-342900">
              <a:buFontTx/>
              <a:buChar char="-"/>
            </a:pPr>
            <a:r>
              <a:rPr lang="it-IT" dirty="0" smtClean="0"/>
              <a:t>RUOLO DEI TUTOR SCOLASTICI ED ESTERNI</a:t>
            </a:r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4293096"/>
            <a:ext cx="8363272" cy="183306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864096"/>
          </a:xfrm>
        </p:spPr>
        <p:txBody>
          <a:bodyPr/>
          <a:lstStyle/>
          <a:p>
            <a:pPr algn="ctr">
              <a:buNone/>
            </a:pPr>
            <a:r>
              <a:rPr lang="it-IT" sz="2800" i="1" dirty="0" smtClean="0"/>
              <a:t>I NUMERI </a:t>
            </a:r>
            <a:r>
              <a:rPr lang="it-IT" sz="2800" dirty="0" smtClean="0"/>
              <a:t>DELLE PRECEDENTI EDIZIONI</a:t>
            </a:r>
            <a:endParaRPr lang="it-IT" sz="2800" dirty="0"/>
          </a:p>
        </p:txBody>
      </p:sp>
      <p:graphicFrame>
        <p:nvGraphicFramePr>
          <p:cNvPr id="11" name="Grafico 10"/>
          <p:cNvGraphicFramePr/>
          <p:nvPr/>
        </p:nvGraphicFramePr>
        <p:xfrm>
          <a:off x="251520" y="1124744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67544" y="5486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19</a:t>
            </a:fld>
            <a:endParaRPr lang="it-IT" dirty="0"/>
          </a:p>
        </p:txBody>
      </p:sp>
      <p:sp>
        <p:nvSpPr>
          <p:cNvPr id="12" name="Ovale 4"/>
          <p:cNvSpPr/>
          <p:nvPr/>
        </p:nvSpPr>
        <p:spPr>
          <a:xfrm>
            <a:off x="1763688" y="3717032"/>
            <a:ext cx="5472608" cy="15796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3600" b="1" kern="1200" dirty="0"/>
          </a:p>
        </p:txBody>
      </p:sp>
      <p:sp>
        <p:nvSpPr>
          <p:cNvPr id="7" name="Rettangolo arrotondato 6"/>
          <p:cNvSpPr/>
          <p:nvPr/>
        </p:nvSpPr>
        <p:spPr>
          <a:xfrm>
            <a:off x="323528" y="1124744"/>
            <a:ext cx="8496944" cy="4680521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ctr">
              <a:defRPr/>
            </a:pPr>
            <a:r>
              <a:rPr lang="it-IT" dirty="0" smtClean="0">
                <a:solidFill>
                  <a:schemeClr val="tx1"/>
                </a:solidFill>
              </a:rPr>
              <a:t>Sono  attivi i seguenti profili social del premio</a:t>
            </a:r>
          </a:p>
          <a:p>
            <a:pPr fontAlgn="b"/>
            <a:endParaRPr lang="it-IT" dirty="0" smtClean="0"/>
          </a:p>
          <a:p>
            <a:pPr fontAlgn="b"/>
            <a:r>
              <a:rPr lang="it-IT" dirty="0" err="1" smtClean="0">
                <a:solidFill>
                  <a:schemeClr val="tx1"/>
                </a:solidFill>
              </a:rPr>
              <a:t>Facebook</a:t>
            </a:r>
            <a:r>
              <a:rPr lang="it-IT" dirty="0" smtClean="0">
                <a:solidFill>
                  <a:schemeClr val="tx1"/>
                </a:solidFill>
              </a:rPr>
              <a:t>: </a:t>
            </a:r>
            <a:r>
              <a:rPr lang="it-IT" dirty="0" smtClean="0">
                <a:solidFill>
                  <a:schemeClr val="tx1"/>
                </a:solidFill>
                <a:hlinkClick r:id="rId2"/>
              </a:rPr>
              <a:t>https://www.facebook.com/StorieAlternanza/</a:t>
            </a: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 smtClean="0">
              <a:solidFill>
                <a:schemeClr val="tx1"/>
              </a:solidFill>
            </a:endParaRPr>
          </a:p>
          <a:p>
            <a:pPr fontAlgn="b"/>
            <a:r>
              <a:rPr lang="it-IT" dirty="0" err="1" smtClean="0">
                <a:solidFill>
                  <a:schemeClr val="tx1"/>
                </a:solidFill>
              </a:rPr>
              <a:t>Twitter</a:t>
            </a:r>
            <a:r>
              <a:rPr lang="it-IT" dirty="0" smtClean="0">
                <a:solidFill>
                  <a:schemeClr val="tx1"/>
                </a:solidFill>
              </a:rPr>
              <a:t>: </a:t>
            </a:r>
            <a:r>
              <a:rPr lang="it-IT" dirty="0" smtClean="0">
                <a:solidFill>
                  <a:schemeClr val="tx1"/>
                </a:solidFill>
                <a:hlinkClick r:id="rId3"/>
              </a:rPr>
              <a:t>https://twitter.com/storialternanza</a:t>
            </a: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 smtClean="0">
              <a:solidFill>
                <a:schemeClr val="tx1"/>
              </a:solidFill>
            </a:endParaRPr>
          </a:p>
          <a:p>
            <a:pPr fontAlgn="b"/>
            <a:r>
              <a:rPr lang="it-IT" dirty="0" smtClean="0">
                <a:solidFill>
                  <a:schemeClr val="tx1"/>
                </a:solidFill>
              </a:rPr>
              <a:t>Canale </a:t>
            </a:r>
            <a:r>
              <a:rPr lang="it-IT" dirty="0" err="1" smtClean="0">
                <a:solidFill>
                  <a:schemeClr val="tx1"/>
                </a:solidFill>
              </a:rPr>
              <a:t>Youtube</a:t>
            </a:r>
            <a:r>
              <a:rPr lang="it-IT" dirty="0" smtClean="0">
                <a:solidFill>
                  <a:schemeClr val="tx1"/>
                </a:solidFill>
              </a:rPr>
              <a:t>:</a:t>
            </a:r>
            <a:r>
              <a:rPr lang="it-IT" dirty="0" smtClean="0"/>
              <a:t> </a:t>
            </a:r>
            <a:r>
              <a:rPr lang="it-IT" dirty="0" smtClean="0">
                <a:hlinkClick r:id="rId4"/>
              </a:rPr>
              <a:t>https://www.youtube.com/channel/UC53D-qyQUoVFgO-RZsYSRDw</a:t>
            </a:r>
            <a:endParaRPr lang="it-IT" dirty="0" smtClean="0"/>
          </a:p>
          <a:p>
            <a:pPr marL="285750" lvl="0" indent="-285750" algn="ctr">
              <a:defRPr/>
            </a:pPr>
            <a:endParaRPr lang="it-IT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</p:txBody>
      </p:sp>
      <p:sp>
        <p:nvSpPr>
          <p:cNvPr id="8" name="Rettangolo 7"/>
          <p:cNvSpPr/>
          <p:nvPr/>
        </p:nvSpPr>
        <p:spPr>
          <a:xfrm rot="10800000" flipV="1">
            <a:off x="2286000" y="327139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Premio delle Camere di commercio </a:t>
            </a:r>
            <a:br>
              <a:rPr lang="it-IT" b="1" dirty="0" smtClean="0">
                <a:solidFill>
                  <a:schemeClr val="bg1"/>
                </a:solidFill>
              </a:rPr>
            </a:br>
            <a:r>
              <a:rPr lang="it-IT" b="1" dirty="0" smtClean="0">
                <a:solidFill>
                  <a:schemeClr val="bg1"/>
                </a:solidFill>
              </a:rPr>
              <a:t>“STORIE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ALTERNANZA” – SUI SOCIAL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922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707904" y="44624"/>
            <a:ext cx="5400600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DI ALTERNANZA” – Sessione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  <p:sp>
        <p:nvSpPr>
          <p:cNvPr id="3" name="Rettangolo con angoli arrotondati 27"/>
          <p:cNvSpPr/>
          <p:nvPr/>
        </p:nvSpPr>
        <p:spPr>
          <a:xfrm>
            <a:off x="2195736" y="2780928"/>
            <a:ext cx="6912768" cy="3096344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it-IT" dirty="0"/>
              <a:t>Il Premio </a:t>
            </a:r>
            <a:r>
              <a:rPr lang="it-IT" b="1" dirty="0"/>
              <a:t>“Storie di alternanza</a:t>
            </a:r>
            <a:r>
              <a:rPr lang="it-IT" dirty="0"/>
              <a:t>” è un’iniziativa promossa dalle Camere di commercio italiane con l’obiettivo di </a:t>
            </a:r>
            <a:r>
              <a:rPr lang="it-IT" b="1" dirty="0"/>
              <a:t>valorizzare</a:t>
            </a:r>
            <a:r>
              <a:rPr lang="it-IT" dirty="0"/>
              <a:t> e </a:t>
            </a:r>
            <a:r>
              <a:rPr lang="it-IT" b="1" dirty="0"/>
              <a:t>dare visibilità ai racconti dei progetti d’alternanza scuol</a:t>
            </a:r>
            <a:r>
              <a:rPr lang="it-IT" dirty="0"/>
              <a:t>a-lavoro ideati, elaborati e realizzati dagli studenti e dai tutor degli Istituti scolastici italiani di secondo grado. </a:t>
            </a:r>
          </a:p>
          <a:p>
            <a:pPr algn="just"/>
            <a:r>
              <a:rPr lang="it-IT" dirty="0"/>
              <a:t>L’iniziativa mira ad </a:t>
            </a:r>
            <a:r>
              <a:rPr lang="it-IT" b="1" dirty="0"/>
              <a:t>accrescere la qualità e l'efficacia dei percorsi di alternanza scuola-lavoro</a:t>
            </a:r>
            <a:r>
              <a:rPr lang="it-IT" dirty="0"/>
              <a:t>, facendone, con la collaborazione attiva delle imprese e degli Enti ospitanti, </a:t>
            </a:r>
            <a:r>
              <a:rPr lang="it-IT" b="1" dirty="0"/>
              <a:t>un’esperienza davvero significativa per gli studenti attraverso il “ra</a:t>
            </a:r>
            <a:r>
              <a:rPr lang="it-IT" dirty="0"/>
              <a:t>cconto” delle attività svolte e delle competenze maturate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4" name="Rettangolo con angoli arrotondati 27"/>
          <p:cNvSpPr/>
          <p:nvPr/>
        </p:nvSpPr>
        <p:spPr>
          <a:xfrm>
            <a:off x="258780" y="1412777"/>
            <a:ext cx="3881172" cy="72008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finalità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gli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http://www.unioncamere.gov.it/uploaded/Generale/Attivita/Formazione%20Lavoro/Premio%20alternanza/Storie_alternanza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7" y="3645025"/>
            <a:ext cx="1955133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44040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20</a:t>
            </a:fld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1763688" y="3815335"/>
            <a:ext cx="5688632" cy="2242615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12" name="Ovale 4"/>
          <p:cNvSpPr/>
          <p:nvPr/>
        </p:nvSpPr>
        <p:spPr>
          <a:xfrm>
            <a:off x="1763688" y="3717032"/>
            <a:ext cx="5472608" cy="15796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7940" tIns="27940" rIns="27940" bIns="27940" numCol="1" spcCol="1270" anchor="ctr" anchorCtr="0">
            <a:noAutofit/>
          </a:bodyPr>
          <a:lstStyle/>
          <a:p>
            <a:pPr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3600" b="1" kern="1200" dirty="0"/>
              <a:t>Grazie per l’attenzione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043608" y="1052735"/>
            <a:ext cx="7056784" cy="2242615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ctr">
              <a:defRPr/>
            </a:pPr>
            <a:r>
              <a:rPr lang="it-IT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Tutte le informazioni</a:t>
            </a:r>
          </a:p>
          <a:p>
            <a:pPr marL="285750" lvl="0" indent="-285750" algn="ctr">
              <a:defRPr/>
            </a:pPr>
            <a:r>
              <a:rPr lang="it-IT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sono disponibili all’indirizzo </a:t>
            </a:r>
            <a:r>
              <a:rPr lang="it-IT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  <a:hlinkClick r:id="rId2"/>
              </a:rPr>
              <a:t>http://www.br.camcom.it/alternanza_scuola_lavoro</a:t>
            </a:r>
            <a:endParaRPr lang="it-IT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  <a:p>
            <a:pPr marL="285750" lvl="0" indent="-285750">
              <a:defRPr/>
            </a:pP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  <a:p>
            <a:pPr marL="285750" lvl="0" indent="-285750">
              <a:defRPr/>
            </a:pP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Per informazioni:</a:t>
            </a:r>
          </a:p>
          <a:p>
            <a:pPr marL="285750" lvl="0" indent="-285750">
              <a:defRPr/>
            </a:pPr>
            <a:r>
              <a:rPr lang="it-IT" sz="1600" dirty="0" smtClean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  <a:hlinkClick r:id="rId3"/>
              </a:rPr>
              <a:t>alternanza.scuola.lavoro@br.camcom.it</a:t>
            </a: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  <a:p>
            <a:pPr marL="285750" lvl="0" indent="-285750">
              <a:defRPr/>
            </a:pP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Tel. 0831/228266/228207/228209/562994</a:t>
            </a:r>
          </a:p>
        </p:txBody>
      </p:sp>
    </p:spTree>
    <p:extLst>
      <p:ext uri="{BB962C8B-B14F-4D97-AF65-F5344CB8AC3E}">
        <p14:creationId xmlns="" xmlns:p14="http://schemas.microsoft.com/office/powerpoint/2010/main" val="150922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707904" y="44624"/>
            <a:ext cx="5400600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DI ALTERNANZA” – Sessione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  <p:sp>
        <p:nvSpPr>
          <p:cNvPr id="3" name="Rettangolo con angoli arrotondati 27"/>
          <p:cNvSpPr/>
          <p:nvPr/>
        </p:nvSpPr>
        <p:spPr>
          <a:xfrm>
            <a:off x="2411760" y="2852936"/>
            <a:ext cx="6552728" cy="288032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just"/>
            <a:r>
              <a:rPr lang="it-IT" dirty="0" smtClean="0"/>
              <a:t>L'iniziativa è rivolta agli studenti e ai tutor degli istituti scolastici italiani di secondo grado e premia a </a:t>
            </a:r>
            <a:r>
              <a:rPr lang="it-IT" b="1" dirty="0" smtClean="0"/>
              <a:t>livello provinciale e nazionale </a:t>
            </a:r>
            <a:r>
              <a:rPr lang="it-IT" dirty="0" smtClean="0"/>
              <a:t>i migliori </a:t>
            </a:r>
            <a:r>
              <a:rPr lang="it-IT" b="1" dirty="0" smtClean="0"/>
              <a:t>racconti multimediali (video) </a:t>
            </a:r>
            <a:r>
              <a:rPr lang="it-IT" dirty="0" smtClean="0"/>
              <a:t>realizzati dagli studenti riguardanti le esperienze di alternanza scuola-lavoro svolte </a:t>
            </a:r>
            <a:r>
              <a:rPr lang="it-IT" b="1" dirty="0" smtClean="0"/>
              <a:t>a partire dall'anno scolastico 2017/2018.</a:t>
            </a:r>
          </a:p>
          <a:p>
            <a:pPr algn="just"/>
            <a:r>
              <a:rPr lang="it-IT" dirty="0" smtClean="0"/>
              <a:t>La presente edizione locale del premio è dedicato alla memoria della Consigliera Valentina </a:t>
            </a:r>
            <a:r>
              <a:rPr lang="it-IT" dirty="0" err="1" smtClean="0"/>
              <a:t>Luchena</a:t>
            </a:r>
            <a:r>
              <a:rPr lang="it-IT" dirty="0" smtClean="0"/>
              <a:t>, prematuramente scomparsa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ttangolo con angoli arrotondati 27"/>
          <p:cNvSpPr/>
          <p:nvPr/>
        </p:nvSpPr>
        <p:spPr>
          <a:xfrm>
            <a:off x="258780" y="1412777"/>
            <a:ext cx="3881172" cy="72008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A chi è rivolta?</a:t>
            </a: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http://www.unioncamere.gov.it/uploaded/Generale/Attivita/Formazione%20Lavoro/Premio%20alternanza/Storie_alternanza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7" y="3645025"/>
            <a:ext cx="1955133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47470" y="105489"/>
            <a:ext cx="12490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 chi è rivolto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47470" y="105489"/>
            <a:ext cx="12490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 chi è rivolto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404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150118" y="1052736"/>
            <a:ext cx="8568952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Il percorso, i requisiti, le scadenze e la valutazione</a:t>
            </a:r>
            <a:endParaRPr lang="it-IT" sz="2400" b="1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" name="Connettore 4 2"/>
          <p:cNvCxnSpPr/>
          <p:nvPr/>
        </p:nvCxnSpPr>
        <p:spPr>
          <a:xfrm>
            <a:off x="122766" y="2580538"/>
            <a:ext cx="2383160" cy="648072"/>
          </a:xfrm>
          <a:prstGeom prst="bentConnector3">
            <a:avLst/>
          </a:prstGeom>
          <a:ln w="25400">
            <a:solidFill>
              <a:srgbClr val="9F3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4 3"/>
          <p:cNvCxnSpPr/>
          <p:nvPr/>
        </p:nvCxnSpPr>
        <p:spPr>
          <a:xfrm>
            <a:off x="1488289" y="3227834"/>
            <a:ext cx="2016224" cy="648072"/>
          </a:xfrm>
          <a:prstGeom prst="bentConnector3">
            <a:avLst/>
          </a:prstGeom>
          <a:ln w="25400">
            <a:solidFill>
              <a:srgbClr val="9F3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4 4"/>
          <p:cNvCxnSpPr/>
          <p:nvPr/>
        </p:nvCxnSpPr>
        <p:spPr>
          <a:xfrm>
            <a:off x="2505926" y="3871714"/>
            <a:ext cx="2585392" cy="612623"/>
          </a:xfrm>
          <a:prstGeom prst="bentConnector3">
            <a:avLst/>
          </a:prstGeom>
          <a:ln w="25400">
            <a:solidFill>
              <a:srgbClr val="9F3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con angoli arrotondati 27"/>
          <p:cNvSpPr/>
          <p:nvPr/>
        </p:nvSpPr>
        <p:spPr>
          <a:xfrm>
            <a:off x="146810" y="1916832"/>
            <a:ext cx="3881172" cy="59662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Categorie: </a:t>
            </a:r>
            <a:r>
              <a:rPr lang="it-IT" b="1" dirty="0">
                <a:solidFill>
                  <a:srgbClr val="9F3735"/>
                </a:solidFill>
              </a:rPr>
              <a:t>licei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it-IT" b="1" dirty="0">
                <a:solidFill>
                  <a:srgbClr val="9F3735"/>
                </a:solidFill>
              </a:rPr>
              <a:t> istituti tecnici e professionali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tangolo con angoli arrotondati 27"/>
          <p:cNvSpPr/>
          <p:nvPr/>
        </p:nvSpPr>
        <p:spPr>
          <a:xfrm>
            <a:off x="1410895" y="2593440"/>
            <a:ext cx="4256487" cy="76355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Requisiti: aver svolto un </a:t>
            </a:r>
            <a:r>
              <a:rPr lang="it-IT" b="1" dirty="0">
                <a:solidFill>
                  <a:srgbClr val="9F3735"/>
                </a:solidFill>
              </a:rPr>
              <a:t>percorso di </a:t>
            </a:r>
            <a:r>
              <a:rPr lang="it-IT" b="1" dirty="0" smtClean="0">
                <a:solidFill>
                  <a:srgbClr val="9F3735"/>
                </a:solidFill>
              </a:rPr>
              <a:t>ASL nell’anno scolastico 2017/2018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it-IT" b="1" dirty="0">
                <a:solidFill>
                  <a:srgbClr val="9F3735"/>
                </a:solidFill>
              </a:rPr>
              <a:t> </a:t>
            </a:r>
            <a:r>
              <a:rPr lang="it-IT" b="1" dirty="0" smtClean="0">
                <a:solidFill>
                  <a:srgbClr val="9F3735"/>
                </a:solidFill>
              </a:rPr>
              <a:t>aver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realizzato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it-IT" b="1" dirty="0">
                <a:solidFill>
                  <a:srgbClr val="9F3735"/>
                </a:solidFill>
              </a:rPr>
              <a:t>video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ttangolo con angoli arrotondati 27"/>
          <p:cNvSpPr/>
          <p:nvPr/>
        </p:nvSpPr>
        <p:spPr>
          <a:xfrm>
            <a:off x="2771800" y="3573016"/>
            <a:ext cx="5056203" cy="64807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Sessioni:</a:t>
            </a:r>
            <a:r>
              <a:rPr lang="it-IT" b="1" dirty="0">
                <a:solidFill>
                  <a:srgbClr val="9F3735"/>
                </a:solidFill>
              </a:rPr>
              <a:t> II semestre  </a:t>
            </a:r>
            <a:r>
              <a:rPr lang="it-IT" b="1" dirty="0" smtClean="0">
                <a:solidFill>
                  <a:srgbClr val="9F3735"/>
                </a:solidFill>
              </a:rPr>
              <a:t>2018 </a:t>
            </a:r>
            <a:endParaRPr lang="it-IT" sz="1000" b="1" dirty="0" smtClean="0">
              <a:solidFill>
                <a:srgbClr val="9F3735"/>
              </a:solidFill>
            </a:endParaRPr>
          </a:p>
          <a:p>
            <a:pPr algn="ctr"/>
            <a:r>
              <a:rPr lang="it-IT" sz="1600" b="1" dirty="0" smtClean="0">
                <a:solidFill>
                  <a:srgbClr val="9F3735"/>
                </a:solidFill>
              </a:rPr>
              <a:t> I </a:t>
            </a:r>
            <a:r>
              <a:rPr lang="it-IT" b="1" dirty="0" smtClean="0">
                <a:solidFill>
                  <a:srgbClr val="9F3735"/>
                </a:solidFill>
              </a:rPr>
              <a:t>SEMESTRE 2019 </a:t>
            </a:r>
            <a:endParaRPr lang="it-IT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ttangolo con angoli arrotondati 27"/>
          <p:cNvSpPr/>
          <p:nvPr/>
        </p:nvSpPr>
        <p:spPr>
          <a:xfrm>
            <a:off x="3886631" y="4437112"/>
            <a:ext cx="4101791" cy="576064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livelli di valutazione:</a:t>
            </a:r>
            <a:r>
              <a:rPr lang="it-IT" b="1" dirty="0">
                <a:solidFill>
                  <a:srgbClr val="9F3735"/>
                </a:solidFill>
              </a:rPr>
              <a:t> locale (CCIAA)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it-IT" b="1" dirty="0">
                <a:solidFill>
                  <a:srgbClr val="9F3735"/>
                </a:solidFill>
              </a:rPr>
              <a:t> nazionale (</a:t>
            </a:r>
            <a:r>
              <a:rPr lang="it-IT" b="1" dirty="0" err="1">
                <a:solidFill>
                  <a:srgbClr val="9F3735"/>
                </a:solidFill>
              </a:rPr>
              <a:t>Unioncamere</a:t>
            </a:r>
            <a:r>
              <a:rPr lang="it-IT" b="1" dirty="0">
                <a:solidFill>
                  <a:srgbClr val="9F3735"/>
                </a:solidFill>
              </a:rPr>
              <a:t>)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Connettore 4 9"/>
          <p:cNvCxnSpPr/>
          <p:nvPr/>
        </p:nvCxnSpPr>
        <p:spPr>
          <a:xfrm>
            <a:off x="3923928" y="5085184"/>
            <a:ext cx="2585392" cy="612623"/>
          </a:xfrm>
          <a:prstGeom prst="bentConnector3">
            <a:avLst/>
          </a:prstGeom>
          <a:ln w="25400">
            <a:solidFill>
              <a:srgbClr val="9F3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27"/>
          <p:cNvSpPr/>
          <p:nvPr/>
        </p:nvSpPr>
        <p:spPr>
          <a:xfrm>
            <a:off x="5168659" y="5373216"/>
            <a:ext cx="3739083" cy="64807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premiazioni :</a:t>
            </a:r>
            <a:r>
              <a:rPr lang="it-IT" b="1" dirty="0">
                <a:solidFill>
                  <a:srgbClr val="9F3735"/>
                </a:solidFill>
              </a:rPr>
              <a:t> </a:t>
            </a:r>
            <a:r>
              <a:rPr lang="it-IT" b="1" dirty="0" smtClean="0">
                <a:solidFill>
                  <a:srgbClr val="9F3735"/>
                </a:solidFill>
              </a:rPr>
              <a:t>locale </a:t>
            </a:r>
            <a:r>
              <a:rPr lang="it-IT" b="1" dirty="0">
                <a:solidFill>
                  <a:srgbClr val="9F3735"/>
                </a:solidFill>
              </a:rPr>
              <a:t>(CCIAA)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it-IT" b="1" dirty="0">
                <a:solidFill>
                  <a:srgbClr val="9F3735"/>
                </a:solidFill>
              </a:rPr>
              <a:t> </a:t>
            </a:r>
            <a:r>
              <a:rPr lang="it-IT" b="1" dirty="0" smtClean="0">
                <a:solidFill>
                  <a:srgbClr val="9F3735"/>
                </a:solidFill>
              </a:rPr>
              <a:t>nazionale </a:t>
            </a:r>
            <a:r>
              <a:rPr lang="it-IT" b="1" dirty="0">
                <a:solidFill>
                  <a:srgbClr val="9F3735"/>
                </a:solidFill>
              </a:rPr>
              <a:t>(Unioncamere)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itolo 2"/>
          <p:cNvSpPr txBox="1">
            <a:spLocks/>
          </p:cNvSpPr>
          <p:nvPr/>
        </p:nvSpPr>
        <p:spPr>
          <a:xfrm>
            <a:off x="3802071" y="44624"/>
            <a:ext cx="5306433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DI ALTERNANZA” – Sessione </a:t>
            </a:r>
            <a:r>
              <a:rPr lang="it-IT" sz="1800" b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</p:spTree>
    <p:extLst>
      <p:ext uri="{BB962C8B-B14F-4D97-AF65-F5344CB8AC3E}">
        <p14:creationId xmlns="" xmlns:p14="http://schemas.microsoft.com/office/powerpoint/2010/main" val="309589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95536" y="1124744"/>
            <a:ext cx="8280920" cy="70455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NOVITA DELLA SECONDA EDIZIONE DEL PREMIO</a:t>
            </a:r>
            <a:endParaRPr lang="it-IT" sz="24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1639828"/>
            <a:ext cx="828092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b="1" i="1" dirty="0" smtClean="0"/>
          </a:p>
          <a:p>
            <a:r>
              <a:rPr lang="it-IT" sz="2000" b="1" i="1" dirty="0" smtClean="0"/>
              <a:t>I </a:t>
            </a:r>
            <a:r>
              <a:rPr lang="it-IT" b="1" i="1" dirty="0"/>
              <a:t>progetti ammessi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i="1" dirty="0"/>
              <a:t>Percorsi di ASL svolti a partire </a:t>
            </a:r>
            <a:r>
              <a:rPr lang="it-IT" b="1" i="1" dirty="0"/>
              <a:t>dall’anno scolastico 2017-2018</a:t>
            </a:r>
            <a:r>
              <a:rPr lang="it-IT" b="1" i="1" dirty="0" smtClean="0"/>
              <a:t>.</a:t>
            </a:r>
          </a:p>
          <a:p>
            <a:endParaRPr lang="it-IT" b="1" i="1" dirty="0" smtClean="0"/>
          </a:p>
          <a:p>
            <a:r>
              <a:rPr lang="it-IT" b="1" i="1" dirty="0" smtClean="0"/>
              <a:t>Modalità di presentazione della domanda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i="1" dirty="0" smtClean="0"/>
              <a:t>A partire da questa edizione del bando 2018 l’invio delle candidature da parte degli Istituti scolastici </a:t>
            </a:r>
            <a:r>
              <a:rPr lang="it-IT" b="1" i="1" dirty="0" smtClean="0"/>
              <a:t>avverrà esclusivamente tramite una piattaforma web </a:t>
            </a:r>
          </a:p>
          <a:p>
            <a:endParaRPr lang="it-IT" b="1" i="1" dirty="0" smtClean="0"/>
          </a:p>
          <a:p>
            <a:pPr algn="just"/>
            <a:r>
              <a:rPr lang="it-IT" b="1" i="1" dirty="0" smtClean="0"/>
              <a:t>Possibilità di segnalare un Tutor aziendale </a:t>
            </a:r>
            <a:r>
              <a:rPr lang="it-IT" dirty="0" smtClean="0"/>
              <a:t>particolarmente bravo e motivante, che, con la sua presenza abbia saputo coinvolgere i ragazzi e fornire loro un modello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i="1" dirty="0" smtClean="0"/>
          </a:p>
          <a:p>
            <a:r>
              <a:rPr lang="it-IT" b="1" i="1" dirty="0" smtClean="0"/>
              <a:t>I </a:t>
            </a:r>
            <a:r>
              <a:rPr lang="it-IT" b="1" i="1" dirty="0"/>
              <a:t>premi e premiazioni Nazionali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i="1" dirty="0" smtClean="0"/>
              <a:t>A livello locale messe a disposizione per le due edizioni risorse complessive pari a </a:t>
            </a:r>
            <a:r>
              <a:rPr lang="it-IT" b="1" i="1" dirty="0" smtClean="0"/>
              <a:t>€ 12.000,00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i="1" dirty="0" smtClean="0"/>
              <a:t>A livello Nazionale messe a disposizione per le due edizioni risorse complessive pari a </a:t>
            </a:r>
            <a:r>
              <a:rPr lang="it-IT" b="1" i="1" dirty="0" smtClean="0"/>
              <a:t>€ 10.000,00 .</a:t>
            </a:r>
            <a:endParaRPr lang="it-IT" i="1" dirty="0" smtClean="0"/>
          </a:p>
        </p:txBody>
      </p:sp>
      <p:sp>
        <p:nvSpPr>
          <p:cNvPr id="10" name="Titolo 2"/>
          <p:cNvSpPr txBox="1">
            <a:spLocks/>
          </p:cNvSpPr>
          <p:nvPr/>
        </p:nvSpPr>
        <p:spPr>
          <a:xfrm>
            <a:off x="3923928" y="44624"/>
            <a:ext cx="518457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D’ALTERNANZA” – Sessione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</p:spTree>
    <p:extLst>
      <p:ext uri="{BB962C8B-B14F-4D97-AF65-F5344CB8AC3E}">
        <p14:creationId xmlns="" xmlns:p14="http://schemas.microsoft.com/office/powerpoint/2010/main" val="307274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2"/>
          <p:cNvSpPr txBox="1">
            <a:spLocks/>
          </p:cNvSpPr>
          <p:nvPr/>
        </p:nvSpPr>
        <p:spPr>
          <a:xfrm>
            <a:off x="3707904" y="44624"/>
            <a:ext cx="5400600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Premio delle Camere di commercio </a:t>
            </a:r>
            <a:b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“STORIE DI ALTERNANZA” – Sessione </a:t>
            </a:r>
            <a:r>
              <a:rPr lang="it-IT" sz="1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it-IT" sz="1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semestre 2018</a:t>
            </a:r>
          </a:p>
        </p:txBody>
      </p:sp>
      <p:sp>
        <p:nvSpPr>
          <p:cNvPr id="3" name="Rettangolo con angoli arrotondati 27"/>
          <p:cNvSpPr/>
          <p:nvPr/>
        </p:nvSpPr>
        <p:spPr>
          <a:xfrm>
            <a:off x="2411760" y="2852936"/>
            <a:ext cx="6552728" cy="288032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t"/>
            <a:r>
              <a:rPr lang="it-IT" dirty="0" smtClean="0"/>
              <a:t>Domande per la Sessione - II semestre 2018 </a:t>
            </a:r>
          </a:p>
          <a:p>
            <a:pPr algn="ctr" fontAlgn="t"/>
            <a:r>
              <a:rPr lang="it-IT" dirty="0" smtClean="0"/>
              <a:t>Iscrizioni </a:t>
            </a:r>
            <a:r>
              <a:rPr lang="it-IT" b="1" dirty="0" smtClean="0"/>
              <a:t>dal 1° settembre al 19 ottobre 2018</a:t>
            </a:r>
            <a:r>
              <a:rPr lang="it-IT" dirty="0" smtClean="0"/>
              <a:t>.</a:t>
            </a:r>
          </a:p>
          <a:p>
            <a:pPr algn="ctr" fontAlgn="t"/>
            <a:r>
              <a:rPr lang="it-IT" dirty="0" smtClean="0"/>
              <a:t> </a:t>
            </a:r>
          </a:p>
          <a:p>
            <a:pPr algn="ctr" fontAlgn="t"/>
            <a:r>
              <a:rPr lang="it-IT" dirty="0" smtClean="0"/>
              <a:t>Domande per la sessione I semestre 2019</a:t>
            </a:r>
          </a:p>
          <a:p>
            <a:pPr algn="ctr" fontAlgn="t"/>
            <a:r>
              <a:rPr lang="it-IT" dirty="0" smtClean="0"/>
              <a:t>Iscrizioni </a:t>
            </a:r>
            <a:r>
              <a:rPr lang="it-IT" b="1" dirty="0" smtClean="0"/>
              <a:t>dal 1° febbraio al 12 aprile 2019</a:t>
            </a:r>
            <a:r>
              <a:rPr lang="it-IT" dirty="0" smtClean="0"/>
              <a:t> </a:t>
            </a:r>
          </a:p>
          <a:p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ttangolo con angoli arrotondati 27"/>
          <p:cNvSpPr/>
          <p:nvPr/>
        </p:nvSpPr>
        <p:spPr>
          <a:xfrm>
            <a:off x="258780" y="1412777"/>
            <a:ext cx="3881172" cy="72008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QUANDO PRESENTARE La DOMANDA ?</a:t>
            </a: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http://www.unioncamere.gov.it/uploaded/Generale/Attivita/Formazione%20Lavoro/Premio%20alternanza/Storie_alternanza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7" y="3645025"/>
            <a:ext cx="1955133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47470" y="105489"/>
            <a:ext cx="12490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 chi è rivolto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47470" y="105489"/>
            <a:ext cx="12490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it-IT" sz="1000" b="1" i="0" u="none" strike="noStrike" cap="none" normalizeH="0" baseline="0" smtClean="0">
                <a:ln>
                  <a:noFill/>
                </a:ln>
                <a:solidFill>
                  <a:srgbClr val="AC1E28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 chi è rivolto	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404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7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503548" y="1268071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COME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PARTECIPARE AL PREMIO?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27985" y="116633"/>
            <a:ext cx="4536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395536" y="2492896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just" fontAlgn="t"/>
            <a:r>
              <a:rPr lang="it-IT" dirty="0" smtClean="0"/>
              <a:t>I  singoli istituti scolastici potranno collegarsi al sito </a:t>
            </a:r>
            <a:r>
              <a:rPr lang="it-IT" u="sng" dirty="0" smtClean="0">
                <a:hlinkClick r:id="rId3"/>
              </a:rPr>
              <a:t>http://www.storiedialternanza.it</a:t>
            </a:r>
            <a:r>
              <a:rPr lang="it-IT" u="sng" dirty="0" smtClean="0"/>
              <a:t>, </a:t>
            </a:r>
            <a:r>
              <a:rPr lang="it-IT" dirty="0" smtClean="0"/>
              <a:t> effettuare la registrazione al portale (fatta dal dirigente scolastico o da un suo delegato) e procedere all’inserimento di uno o più progetti.</a:t>
            </a:r>
          </a:p>
          <a:p>
            <a:pPr algn="just" fontAlgn="t"/>
            <a:r>
              <a:rPr lang="it-IT" b="1" dirty="0" smtClean="0"/>
              <a:t>La domanda di iscrizione e  la scheda di sintesi dovranno essere direttamente compilate on-line. </a:t>
            </a:r>
            <a:endParaRPr lang="it-IT" dirty="0" smtClean="0"/>
          </a:p>
          <a:p>
            <a:pPr algn="just" fontAlgn="t"/>
            <a:r>
              <a:rPr lang="it-IT" b="1" dirty="0" smtClean="0"/>
              <a:t>Le liberatorie, invece, devono essere compilate, siglate, scansionate e allegate online.</a:t>
            </a:r>
            <a:endParaRPr lang="it-IT" dirty="0" smtClean="0"/>
          </a:p>
          <a:p>
            <a:pPr algn="just" fontAlgn="t"/>
            <a:r>
              <a:rPr lang="it-IT" dirty="0" smtClean="0"/>
              <a:t>Con l’avvio di questa procedura non saranno prese in considerazione le candidature al premio pervenute in altre forme.</a:t>
            </a:r>
          </a:p>
          <a:p>
            <a:pPr algn="just" fontAlgn="t"/>
            <a:r>
              <a:rPr lang="it-IT" b="1" dirty="0" smtClean="0"/>
              <a:t>Il portale </a:t>
            </a:r>
            <a:r>
              <a:rPr lang="it-IT" b="1" dirty="0" smtClean="0">
                <a:hlinkClick r:id="rId3"/>
              </a:rPr>
              <a:t>www.storiedialternanza.it</a:t>
            </a:r>
            <a:r>
              <a:rPr lang="it-IT" b="1" dirty="0" smtClean="0"/>
              <a:t> è  online a partire dal 1° settembre 2018, data di apertura della sessione II semestre 2018.</a:t>
            </a:r>
            <a:endParaRPr lang="it-IT" dirty="0" smtClean="0"/>
          </a:p>
          <a:p>
            <a:endParaRPr lang="it-IT" b="1" dirty="0">
              <a:solidFill>
                <a:srgbClr val="9F373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8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503548" y="1268071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COME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FUNZIONA IL PORTALE?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905" y="116632"/>
            <a:ext cx="54360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395536" y="2420888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endParaRPr lang="it-IT" dirty="0" smtClean="0"/>
          </a:p>
          <a:p>
            <a:r>
              <a:rPr lang="it-IT" dirty="0" smtClean="0"/>
              <a:t>Il processo si compone di due parti: </a:t>
            </a:r>
          </a:p>
          <a:p>
            <a:r>
              <a:rPr lang="it-IT" dirty="0" smtClean="0"/>
              <a:t>• la fase di registrazione; </a:t>
            </a:r>
          </a:p>
          <a:p>
            <a:r>
              <a:rPr lang="it-IT" dirty="0" smtClean="0"/>
              <a:t>• la fase di candidatura nell’area riservata del portale. </a:t>
            </a:r>
          </a:p>
          <a:p>
            <a:endParaRPr lang="it-IT" dirty="0" smtClean="0"/>
          </a:p>
          <a:p>
            <a:r>
              <a:rPr lang="it-IT" dirty="0" smtClean="0"/>
              <a:t>L’area riservata serve per: </a:t>
            </a:r>
          </a:p>
          <a:p>
            <a:r>
              <a:rPr lang="it-IT" dirty="0" smtClean="0"/>
              <a:t>• inserire tutti i dati della scuola </a:t>
            </a:r>
          </a:p>
          <a:p>
            <a:r>
              <a:rPr lang="it-IT" dirty="0" smtClean="0"/>
              <a:t>• inserire i progetti realizzati dai tuoi studenti e tutor </a:t>
            </a:r>
          </a:p>
          <a:p>
            <a:r>
              <a:rPr lang="it-IT" dirty="0" smtClean="0"/>
              <a:t>• inviare i progetti alla Commissione delle Camere di commercio e di Unioncamere. </a:t>
            </a:r>
          </a:p>
          <a:p>
            <a:endParaRPr lang="it-IT" dirty="0" smtClean="0"/>
          </a:p>
          <a:p>
            <a:endParaRPr lang="it-IT" b="1" dirty="0">
              <a:solidFill>
                <a:srgbClr val="9F373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779912" y="6237312"/>
            <a:ext cx="194421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/>
              <a:pPr/>
              <a:t>9</a:t>
            </a:fld>
            <a:endParaRPr lang="it-IT" dirty="0"/>
          </a:p>
        </p:txBody>
      </p:sp>
      <p:sp>
        <p:nvSpPr>
          <p:cNvPr id="8" name="Rettangolo con angoli arrotondati 27"/>
          <p:cNvSpPr/>
          <p:nvPr/>
        </p:nvSpPr>
        <p:spPr>
          <a:xfrm>
            <a:off x="503548" y="1268071"/>
            <a:ext cx="8496944" cy="92333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COME </a:t>
            </a:r>
            <a:r>
              <a:rPr lang="it-IT" sz="28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MI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REGISTRO AL PORTALE?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07905" y="116632"/>
            <a:ext cx="54360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Premio delle Camere di commercio </a:t>
            </a:r>
            <a:br>
              <a:rPr lang="it-IT" b="1" dirty="0">
                <a:solidFill>
                  <a:schemeClr val="bg1"/>
                </a:solidFill>
              </a:rPr>
            </a:br>
            <a:r>
              <a:rPr lang="it-IT" b="1" dirty="0">
                <a:solidFill>
                  <a:schemeClr val="bg1"/>
                </a:solidFill>
              </a:rPr>
              <a:t>“STORIE DI ALTERNANZA” – Sessione </a:t>
            </a:r>
            <a:r>
              <a:rPr lang="it-IT" b="1" dirty="0" smtClean="0">
                <a:solidFill>
                  <a:schemeClr val="bg1"/>
                </a:solidFill>
              </a:rPr>
              <a:t>II </a:t>
            </a:r>
            <a:r>
              <a:rPr lang="it-IT" b="1" dirty="0">
                <a:solidFill>
                  <a:schemeClr val="bg1"/>
                </a:solidFill>
              </a:rPr>
              <a:t>semestre 2018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Rettangolo con angoli arrotondati 27"/>
          <p:cNvSpPr/>
          <p:nvPr/>
        </p:nvSpPr>
        <p:spPr>
          <a:xfrm>
            <a:off x="395536" y="2493814"/>
            <a:ext cx="8496944" cy="4175546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endParaRPr lang="it-IT" dirty="0" smtClean="0"/>
          </a:p>
          <a:p>
            <a:endParaRPr lang="it-IT" dirty="0" smtClean="0"/>
          </a:p>
          <a:p>
            <a:pPr algn="just"/>
            <a:r>
              <a:rPr lang="it-IT" dirty="0" smtClean="0"/>
              <a:t>Semplicemente inserendo nel modulo di registrazione i dati della scuola e premendo il pulsante </a:t>
            </a:r>
            <a:r>
              <a:rPr lang="it-IT" b="1" dirty="0" smtClean="0"/>
              <a:t>Registrati. </a:t>
            </a:r>
          </a:p>
          <a:p>
            <a:pPr algn="just"/>
            <a:r>
              <a:rPr lang="it-IT" b="1" i="1" dirty="0" err="1" smtClean="0"/>
              <a:t>N.B</a:t>
            </a:r>
            <a:r>
              <a:rPr lang="it-IT" b="1" i="1" dirty="0" smtClean="0"/>
              <a:t>: Si raccomanda di inserire una e-mail attiva che si controlla  spesso, perché sarà quella a cui saranno spedite le credenziali per accedere all’area riservata. </a:t>
            </a:r>
          </a:p>
          <a:p>
            <a:pPr algn="just"/>
            <a:r>
              <a:rPr lang="it-IT" b="1" i="1" dirty="0" smtClean="0"/>
              <a:t> </a:t>
            </a:r>
            <a:endParaRPr lang="it-IT" b="1" dirty="0">
              <a:solidFill>
                <a:srgbClr val="9F373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686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10693</TotalTime>
  <Words>1218</Words>
  <Application>Microsoft Office PowerPoint</Application>
  <PresentationFormat>Presentazione su schermo (4:3)</PresentationFormat>
  <Paragraphs>210</Paragraphs>
  <Slides>20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Bertoletti Marco</dc:creator>
  <cp:lastModifiedBy>cbr0092</cp:lastModifiedBy>
  <cp:revision>1141</cp:revision>
  <cp:lastPrinted>2018-03-15T08:47:48Z</cp:lastPrinted>
  <dcterms:created xsi:type="dcterms:W3CDTF">2016-09-28T08:47:02Z</dcterms:created>
  <dcterms:modified xsi:type="dcterms:W3CDTF">2019-02-14T14:23:52Z</dcterms:modified>
</cp:coreProperties>
</file>